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29"/>
  </p:handoutMasterIdLst>
  <p:sldIdLst>
    <p:sldId id="256" r:id="rId3"/>
    <p:sldId id="267" r:id="rId4"/>
    <p:sldId id="286" r:id="rId5"/>
    <p:sldId id="289" r:id="rId6"/>
    <p:sldId id="269" r:id="rId7"/>
    <p:sldId id="273" r:id="rId8"/>
    <p:sldId id="260" r:id="rId9"/>
    <p:sldId id="275" r:id="rId10"/>
    <p:sldId id="287" r:id="rId11"/>
    <p:sldId id="261" r:id="rId12"/>
    <p:sldId id="276" r:id="rId13"/>
    <p:sldId id="262" r:id="rId14"/>
    <p:sldId id="277" r:id="rId15"/>
    <p:sldId id="299" r:id="rId17"/>
    <p:sldId id="279" r:id="rId18"/>
    <p:sldId id="301" r:id="rId19"/>
    <p:sldId id="263" r:id="rId20"/>
    <p:sldId id="302" r:id="rId21"/>
    <p:sldId id="268" r:id="rId22"/>
    <p:sldId id="290" r:id="rId23"/>
    <p:sldId id="303" r:id="rId24"/>
    <p:sldId id="292" r:id="rId25"/>
    <p:sldId id="300" r:id="rId26"/>
    <p:sldId id="294" r:id="rId27"/>
    <p:sldId id="298"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ida Villanueva" initials="MVV" lastIdx="0" clrIdx="0"/>
  <p:cmAuthor id="2" name="1206988966@qq.com" initials="1" lastIdx="0" clrIdx="1"/>
  <p:cmAuthor id="3" name="C Joe" initials="CJ" lastIdx="0" clrIdx="2"/>
  <p:cmAuthor id="4" name="姜伟光" initials="姜" lastIdx="0" clrIdx="3"/>
  <p:cmAuthor id="5" name="dell" initials="d" lastIdx="0" clrIdx="4"/>
  <p:cmAuthor id="6" name="lenovo" initials="l" lastIdx="0" clrIdx="5"/>
  <p:cmAuthor id="7" name="Administrator" initials="A" lastIdx="0" clrIdx="6"/>
  <p:cmAuthor id="8" name="宋洁然" initials="宋" lastIdx="0" clrIdx="7"/>
  <p:cmAuthor id="9" name="ming qiu" initials="m" lastIdx="0" clrIdx="8"/>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4.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DEF60-7F6C-4FB4-888C-3ED67BECC5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60CB3-914D-4C9E-A1F6-977FFFCBFF6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9760CB3-914D-4C9E-A1F6-977FFFCBFF6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9760CB3-914D-4C9E-A1F6-977FFFCBFF6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9760CB3-914D-4C9E-A1F6-977FFFCBFF6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B0BA3A8-FC39-4864-853C-BE27978433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BA3A8-FC39-4864-853C-BE27978433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F4D9-12A7-449C-89BF-E953D169E8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descr="7b0a2020202022776f7264617274223a2022220a7d0a"/>
          <p:cNvSpPr>
            <a:spLocks noGrp="1"/>
          </p:cNvSpPr>
          <p:nvPr>
            <p:ph type="ctrTitle"/>
            <p:custDataLst>
              <p:tags r:id="rId2"/>
            </p:custDataLst>
          </p:nvPr>
        </p:nvSpPr>
        <p:spPr>
          <a:xfrm>
            <a:off x="1641475" y="2642870"/>
            <a:ext cx="9144000" cy="1469390"/>
          </a:xfrm>
        </p:spPr>
        <p:txBody>
          <a:bodyPr anchor="t">
            <a:normAutofit/>
          </a:bodyPr>
          <a:lstStyle/>
          <a:p>
            <a:pPr algn="ctr"/>
            <a:r>
              <a:rPr lang="zh-CN" altLang="en-US" sz="7200" b="1" dirty="0">
                <a:ln w="25236">
                  <a:solidFill>
                    <a:schemeClr val="bg1"/>
                  </a:solidFill>
                </a:ln>
                <a:solidFill>
                  <a:schemeClr val="accent1">
                    <a:lumMod val="75000"/>
                  </a:schemeClr>
                </a:solidFill>
                <a:effectLst>
                  <a:outerShdw blurRad="28841" dist="38100" dir="5400000" algn="t" rotWithShape="0">
                    <a:prstClr val="black">
                      <a:alpha val="40000"/>
                    </a:prstClr>
                  </a:outerShdw>
                </a:effectLst>
                <a:latin typeface="汉仪力量黑简" panose="00020600040101010101" charset="-122"/>
                <a:ea typeface="汉仪力量黑简" panose="00020600040101010101" charset="-122"/>
                <a:sym typeface="汉仪力量黑简" panose="00020600040101010101" charset="-122"/>
              </a:rPr>
              <a:t>研究生导师介绍</a:t>
            </a:r>
            <a:endParaRPr lang="zh-CN" altLang="en-US" sz="7200" b="1" dirty="0">
              <a:ln w="25236">
                <a:solidFill>
                  <a:schemeClr val="bg1"/>
                </a:solidFill>
              </a:ln>
              <a:solidFill>
                <a:schemeClr val="accent1">
                  <a:lumMod val="75000"/>
                </a:schemeClr>
              </a:solidFill>
              <a:effectLst>
                <a:outerShdw blurRad="28841" dist="38100" dir="5400000" algn="t" rotWithShape="0">
                  <a:prstClr val="black">
                    <a:alpha val="40000"/>
                  </a:prstClr>
                </a:outerShdw>
              </a:effectLst>
              <a:latin typeface="汉仪力量黑简" panose="00020600040101010101" charset="-122"/>
              <a:ea typeface="汉仪力量黑简" panose="00020600040101010101" charset="-122"/>
              <a:sym typeface="汉仪力量黑简" panose="00020600040101010101" charset="-122"/>
            </a:endParaRPr>
          </a:p>
        </p:txBody>
      </p:sp>
      <p:sp>
        <p:nvSpPr>
          <p:cNvPr id="3" name="副标题 2" descr="7b0a2020202022776f7264617274223a2022220a7d0a"/>
          <p:cNvSpPr>
            <a:spLocks noGrp="1"/>
          </p:cNvSpPr>
          <p:nvPr>
            <p:ph type="subTitle" idx="1"/>
            <p:custDataLst>
              <p:tags r:id="rId3"/>
            </p:custDataLst>
          </p:nvPr>
        </p:nvSpPr>
        <p:spPr>
          <a:xfrm>
            <a:off x="1641475" y="4836297"/>
            <a:ext cx="9144000" cy="630328"/>
          </a:xfrm>
        </p:spPr>
        <p:txBody>
          <a:bodyPr anchor="t"/>
          <a:lstStyle/>
          <a:p>
            <a:pPr algn="ctr"/>
            <a:r>
              <a:rPr lang="en-US" altLang="zh-CN" b="1" dirty="0">
                <a:ln w="6883">
                  <a:solidFill>
                    <a:schemeClr val="bg1"/>
                  </a:solidFill>
                </a:ln>
                <a:solidFill>
                  <a:schemeClr val="accent1">
                    <a:lumMod val="50000"/>
                  </a:schemeClr>
                </a:solidFill>
                <a:effectLst>
                  <a:outerShdw blurRad="7866" dist="38100" dir="5400000" algn="t" rotWithShape="0">
                    <a:prstClr val="black">
                      <a:alpha val="40000"/>
                    </a:prstClr>
                  </a:outerShdw>
                </a:effectLst>
                <a:latin typeface="汉仪力量黑简" panose="00020600040101010101" charset="-122"/>
                <a:ea typeface="汉仪力量黑简" panose="00020600040101010101" charset="-122"/>
                <a:cs typeface="汉仪力量黑简" panose="00020600040101010101" charset="-122"/>
              </a:rPr>
              <a:t>2026</a:t>
            </a:r>
            <a:r>
              <a:rPr lang="zh-CN" altLang="en-US" b="1" dirty="0">
                <a:ln w="6883">
                  <a:solidFill>
                    <a:schemeClr val="bg1"/>
                  </a:solidFill>
                </a:ln>
                <a:solidFill>
                  <a:schemeClr val="accent1">
                    <a:lumMod val="50000"/>
                  </a:schemeClr>
                </a:solidFill>
                <a:effectLst>
                  <a:outerShdw blurRad="7866" dist="38100" dir="5400000" algn="t" rotWithShape="0">
                    <a:prstClr val="black">
                      <a:alpha val="40000"/>
                    </a:prstClr>
                  </a:outerShdw>
                </a:effectLst>
                <a:latin typeface="汉仪力量黑简" panose="00020600040101010101" charset="-122"/>
                <a:ea typeface="汉仪力量黑简" panose="00020600040101010101" charset="-122"/>
                <a:cs typeface="汉仪力量黑简" panose="00020600040101010101" charset="-122"/>
              </a:rPr>
              <a:t>年</a:t>
            </a:r>
            <a:r>
              <a:rPr lang="en-US" altLang="zh-CN" b="1" dirty="0">
                <a:ln w="6883">
                  <a:solidFill>
                    <a:schemeClr val="bg1"/>
                  </a:solidFill>
                </a:ln>
                <a:solidFill>
                  <a:schemeClr val="accent1">
                    <a:lumMod val="50000"/>
                  </a:schemeClr>
                </a:solidFill>
                <a:effectLst>
                  <a:outerShdw blurRad="7866" dist="38100" dir="5400000" algn="t" rotWithShape="0">
                    <a:prstClr val="black">
                      <a:alpha val="40000"/>
                    </a:prstClr>
                  </a:outerShdw>
                </a:effectLst>
                <a:latin typeface="汉仪力量黑简" panose="00020600040101010101" charset="-122"/>
                <a:ea typeface="汉仪力量黑简" panose="00020600040101010101" charset="-122"/>
                <a:cs typeface="汉仪力量黑简" panose="00020600040101010101" charset="-122"/>
              </a:rPr>
              <a:t>4</a:t>
            </a:r>
            <a:r>
              <a:rPr lang="zh-CN" altLang="en-US" b="1" dirty="0">
                <a:ln w="6883">
                  <a:solidFill>
                    <a:schemeClr val="bg1"/>
                  </a:solidFill>
                </a:ln>
                <a:solidFill>
                  <a:schemeClr val="accent1">
                    <a:lumMod val="50000"/>
                  </a:schemeClr>
                </a:solidFill>
                <a:effectLst>
                  <a:outerShdw blurRad="7866" dist="38100" dir="5400000" algn="t" rotWithShape="0">
                    <a:prstClr val="black">
                      <a:alpha val="40000"/>
                    </a:prstClr>
                  </a:outerShdw>
                </a:effectLst>
                <a:latin typeface="汉仪力量黑简" panose="00020600040101010101" charset="-122"/>
                <a:ea typeface="汉仪力量黑简" panose="00020600040101010101" charset="-122"/>
                <a:cs typeface="汉仪力量黑简" panose="00020600040101010101" charset="-122"/>
              </a:rPr>
              <a:t>月</a:t>
            </a:r>
            <a:endParaRPr lang="zh-CN" altLang="en-US" b="1" dirty="0">
              <a:ln w="6883">
                <a:solidFill>
                  <a:schemeClr val="bg1"/>
                </a:solidFill>
              </a:ln>
              <a:solidFill>
                <a:schemeClr val="accent1">
                  <a:lumMod val="50000"/>
                </a:schemeClr>
              </a:solidFill>
              <a:effectLst>
                <a:outerShdw blurRad="7866" dist="38100" dir="5400000" algn="t" rotWithShape="0">
                  <a:prstClr val="black">
                    <a:alpha val="40000"/>
                  </a:prstClr>
                </a:outerShdw>
              </a:effectLst>
              <a:latin typeface="汉仪力量黑简" panose="00020600040101010101" charset="-122"/>
              <a:ea typeface="汉仪力量黑简" panose="00020600040101010101" charset="-122"/>
              <a:cs typeface="汉仪力量黑简" panose="00020600040101010101" charset="-122"/>
            </a:endParaRPr>
          </a:p>
        </p:txBody>
      </p:sp>
      <p:sp>
        <p:nvSpPr>
          <p:cNvPr id="5" name="标题 1" descr="7b0a2020202022776f7264617274223a2022220a7d0a"/>
          <p:cNvSpPr>
            <a:spLocks noGrp="1"/>
          </p:cNvSpPr>
          <p:nvPr>
            <p:custDataLst>
              <p:tags r:id="rId4"/>
            </p:custDataLst>
          </p:nvPr>
        </p:nvSpPr>
        <p:spPr>
          <a:xfrm>
            <a:off x="6249035" y="425450"/>
            <a:ext cx="5943600" cy="697865"/>
          </a:xfrm>
          <a:prstGeom prst="rect">
            <a:avLst/>
          </a:prstGeom>
        </p:spPr>
        <p:txBody>
          <a:bodyPr vert="horz" lIns="91440" tIns="45720" rIns="91440" bIns="45720" rtlCol="0"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3600" b="1" dirty="0">
                <a:ln w="25236">
                  <a:solidFill>
                    <a:schemeClr val="bg1"/>
                  </a:solidFill>
                </a:ln>
                <a:solidFill>
                  <a:schemeClr val="accent1">
                    <a:lumMod val="75000"/>
                  </a:schemeClr>
                </a:solidFill>
                <a:effectLst>
                  <a:outerShdw blurRad="28841" dist="38100" dir="5400000" algn="t" rotWithShape="0">
                    <a:prstClr val="black">
                      <a:alpha val="40000"/>
                    </a:prstClr>
                  </a:outerShdw>
                </a:effectLst>
                <a:latin typeface="汉仪力量黑简" panose="00020600040101010101" charset="-122"/>
                <a:ea typeface="汉仪力量黑简" panose="00020600040101010101" charset="-122"/>
                <a:sym typeface="汉仪力量黑简" panose="00020600040101010101" charset="-122"/>
              </a:rPr>
              <a:t>针灸推拿学院•养生康复学院</a:t>
            </a:r>
            <a:endParaRPr lang="zh-CN" altLang="en-US" sz="3600" b="1" dirty="0">
              <a:ln w="25236">
                <a:solidFill>
                  <a:schemeClr val="bg1"/>
                </a:solidFill>
              </a:ln>
              <a:solidFill>
                <a:schemeClr val="accent1">
                  <a:lumMod val="75000"/>
                </a:schemeClr>
              </a:solidFill>
              <a:effectLst>
                <a:outerShdw blurRad="28841" dist="38100" dir="5400000" algn="t" rotWithShape="0">
                  <a:prstClr val="black">
                    <a:alpha val="40000"/>
                  </a:prstClr>
                </a:outerShdw>
              </a:effectLst>
              <a:latin typeface="汉仪力量黑简" panose="00020600040101010101" charset="-122"/>
              <a:ea typeface="汉仪力量黑简" panose="00020600040101010101" charset="-122"/>
              <a:sym typeface="汉仪力量黑简" panose="0002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7470" y="1848371"/>
            <a:ext cx="2003613" cy="2862305"/>
          </a:xfrm>
          <a:prstGeom prst="rect">
            <a:avLst/>
          </a:prstGeom>
        </p:spPr>
      </p:pic>
      <p:sp>
        <p:nvSpPr>
          <p:cNvPr id="2" name="文本框 1"/>
          <p:cNvSpPr txBox="1"/>
          <p:nvPr/>
        </p:nvSpPr>
        <p:spPr>
          <a:xfrm>
            <a:off x="3913094" y="1957507"/>
            <a:ext cx="7001436" cy="2728119"/>
          </a:xfrm>
          <a:prstGeom prst="rect">
            <a:avLst/>
          </a:prstGeom>
          <a:noFill/>
        </p:spPr>
        <p:txBody>
          <a:bodyPr wrap="square">
            <a:spAutoFit/>
          </a:bodyPr>
          <a:lstStyle/>
          <a:p>
            <a:pPr indent="381000" algn="just">
              <a:lnSpc>
                <a:spcPct val="150000"/>
              </a:lnSpc>
            </a:pPr>
            <a:r>
              <a:rPr lang="zh-CN" altLang="zh-CN" sz="2000" b="1" kern="100" dirty="0">
                <a:latin typeface="微软雅黑 Light" panose="020B0502040204020203" pitchFamily="34" charset="-122"/>
                <a:ea typeface="微软雅黑 Light" panose="020B0502040204020203" pitchFamily="34" charset="-122"/>
                <a:cs typeface="AngsanaUPC" panose="020B0502040204020203" pitchFamily="18" charset="-34"/>
              </a:rPr>
              <a:t>夏有兵</a:t>
            </a:r>
            <a:r>
              <a:rPr lang="en-US" altLang="zh-CN"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1600" kern="100" dirty="0">
                <a:latin typeface="微软雅黑 Light" panose="020B0502040204020203" pitchFamily="34" charset="-122"/>
                <a:ea typeface="微软雅黑 Light" panose="020B0502040204020203" pitchFamily="34" charset="-122"/>
                <a:cs typeface="AngsanaUPC" panose="020B0502040204020203" pitchFamily="18" charset="-34"/>
              </a:rPr>
              <a:t>教授，中国针灸学会副会长、江苏省针灸学会会长，南京中医药大学、南京医科大学和青海大学等三所高校的博士生导师，现任南京医科大学副书记、副校长。</a:t>
            </a:r>
            <a:endParaRPr lang="en-US" altLang="zh-CN" sz="1600" kern="100" dirty="0">
              <a:latin typeface="微软雅黑 Light" panose="020B0502040204020203" pitchFamily="34" charset="-122"/>
              <a:ea typeface="微软雅黑 Light" panose="020B0502040204020203" pitchFamily="34" charset="-122"/>
              <a:cs typeface="AngsanaUPC" panose="020B0502040204020203" pitchFamily="18" charset="-34"/>
            </a:endParaRPr>
          </a:p>
          <a:p>
            <a:pPr indent="381000" algn="just">
              <a:lnSpc>
                <a:spcPct val="150000"/>
              </a:lnSpc>
            </a:pPr>
            <a:r>
              <a:rPr lang="zh-CN" altLang="en-US" sz="1600" b="1" kern="100" dirty="0">
                <a:latin typeface="微软雅黑 Light" panose="020B0502040204020203" pitchFamily="34" charset="-122"/>
                <a:ea typeface="微软雅黑 Light" panose="020B0502040204020203" pitchFamily="34" charset="-122"/>
                <a:cs typeface="AngsanaUPC" panose="020B0502040204020203" pitchFamily="18" charset="-34"/>
              </a:rPr>
              <a:t>主要从事针灸辅助生殖的效应与机制研究及针灸与数智结合的探索</a:t>
            </a:r>
            <a:r>
              <a:rPr lang="zh-CN" altLang="en-US" sz="1600" kern="100" dirty="0">
                <a:latin typeface="微软雅黑 Light" panose="020B0502040204020203" pitchFamily="34" charset="-122"/>
                <a:ea typeface="微软雅黑 Light" panose="020B0502040204020203" pitchFamily="34" charset="-122"/>
                <a:cs typeface="AngsanaUPC" panose="020B0502040204020203" pitchFamily="18" charset="-34"/>
              </a:rPr>
              <a:t>，是中国针灸学会流派研究与传承专业委员会、数智针灸专业委员会创会主任委员，主持国家重大科技研发专项、国家自然科学基金以及江苏省社会发展重大研究项目课题经费，累计超过</a:t>
            </a:r>
            <a:r>
              <a:rPr lang="en-US" altLang="zh-CN" sz="1600" kern="100" dirty="0">
                <a:latin typeface="微软雅黑 Light" panose="020B0502040204020203" pitchFamily="34" charset="-122"/>
                <a:ea typeface="微软雅黑 Light" panose="020B0502040204020203" pitchFamily="34" charset="-122"/>
                <a:cs typeface="AngsanaUPC" panose="020B0502040204020203" pitchFamily="18" charset="-34"/>
              </a:rPr>
              <a:t>1800</a:t>
            </a:r>
            <a:r>
              <a:rPr lang="zh-CN" altLang="en-US" sz="1600" kern="100" dirty="0">
                <a:latin typeface="微软雅黑 Light" panose="020B0502040204020203" pitchFamily="34" charset="-122"/>
                <a:ea typeface="微软雅黑 Light" panose="020B0502040204020203" pitchFamily="34" charset="-122"/>
                <a:cs typeface="AngsanaUPC" panose="020B0502040204020203" pitchFamily="18" charset="-34"/>
              </a:rPr>
              <a:t>万元，研究成果曾获部省级奖励</a:t>
            </a:r>
            <a:r>
              <a:rPr lang="en-US" altLang="zh-CN" sz="1600" kern="100" dirty="0">
                <a:latin typeface="微软雅黑 Light" panose="020B0502040204020203" pitchFamily="34" charset="-122"/>
                <a:ea typeface="微软雅黑 Light" panose="020B0502040204020203" pitchFamily="34" charset="-122"/>
                <a:cs typeface="AngsanaUPC" panose="020B0502040204020203" pitchFamily="18" charset="-34"/>
              </a:rPr>
              <a:t>2</a:t>
            </a:r>
            <a:r>
              <a:rPr lang="zh-CN" altLang="en-US" sz="1600" kern="100" dirty="0">
                <a:latin typeface="微软雅黑 Light" panose="020B0502040204020203" pitchFamily="34" charset="-122"/>
                <a:ea typeface="微软雅黑 Light" panose="020B0502040204020203" pitchFamily="34" charset="-122"/>
                <a:cs typeface="AngsanaUPC" panose="020B0502040204020203" pitchFamily="18" charset="-34"/>
              </a:rPr>
              <a:t>项。</a:t>
            </a:r>
            <a:endParaRPr lang="zh-CN" altLang="zh-CN" sz="1600" kern="100" dirty="0">
              <a:latin typeface="微软雅黑 Light" panose="020B0502040204020203" pitchFamily="34" charset="-122"/>
              <a:ea typeface="微软雅黑 Light" panose="020B0502040204020203" pitchFamily="34" charset="-122"/>
              <a:cs typeface="AngsanaUPC" panose="020B0502040204020203" pitchFamily="18" charset="-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2" name="图片 1" descr="电脑前的人&#10;&#10;已生成高可信度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1419" y="2142948"/>
            <a:ext cx="3822371" cy="2572103"/>
          </a:xfrm>
          <a:prstGeom prst="rect">
            <a:avLst/>
          </a:prstGeom>
        </p:spPr>
      </p:pic>
      <p:sp>
        <p:nvSpPr>
          <p:cNvPr id="5" name="文本框 4"/>
          <p:cNvSpPr txBox="1"/>
          <p:nvPr/>
        </p:nvSpPr>
        <p:spPr>
          <a:xfrm>
            <a:off x="4858439" y="1382173"/>
            <a:ext cx="6532142" cy="4384534"/>
          </a:xfrm>
          <a:prstGeom prst="rect">
            <a:avLst/>
          </a:prstGeom>
          <a:noFill/>
        </p:spPr>
        <p:txBody>
          <a:bodyPr wrap="square" rtlCol="0">
            <a:spAutoFit/>
          </a:bodyPr>
          <a:lstStyle/>
          <a:p>
            <a:pPr algn="just">
              <a:lnSpc>
                <a:spcPct val="150000"/>
              </a:lnSpc>
              <a:spcAft>
                <a:spcPts val="800"/>
              </a:spcAft>
            </a:pPr>
            <a:r>
              <a:rPr lang="en-US" altLang="zh-CN" sz="2400" b="1" kern="100" dirty="0">
                <a:effectLst/>
                <a:latin typeface="微软雅黑 Light" panose="020B0502040204020203" pitchFamily="34" charset="-122"/>
                <a:ea typeface="微软雅黑 Light" panose="020B0502040204020203" pitchFamily="34" charset="-122"/>
                <a:cs typeface="AngsanaUPC" panose="020B0502040204020203" pitchFamily="18" charset="-34"/>
              </a:rPr>
              <a:t>    </a:t>
            </a:r>
            <a:r>
              <a:rPr lang="zh-CN" altLang="zh-CN" sz="2000" b="1" kern="100" dirty="0">
                <a:effectLst/>
                <a:latin typeface="微软雅黑 Light" panose="020B0502040204020203" pitchFamily="34" charset="-122"/>
                <a:ea typeface="微软雅黑 Light" panose="020B0502040204020203" pitchFamily="34" charset="-122"/>
                <a:cs typeface="AngsanaUPC" panose="020B0502040204020203" pitchFamily="18" charset="-34"/>
              </a:rPr>
              <a:t>沈梅红</a:t>
            </a:r>
            <a:r>
              <a:rPr lang="en-US" altLang="zh-CN" sz="2400" b="1" kern="100" dirty="0">
                <a:effectLst/>
                <a:latin typeface="微软雅黑 Light" panose="020B0502040204020203" pitchFamily="34" charset="-122"/>
                <a:ea typeface="微软雅黑 Light" panose="020B0502040204020203" pitchFamily="34" charset="-122"/>
                <a:cs typeface="AngsanaUPC" panose="020B0502040204020203" pitchFamily="18" charset="-34"/>
              </a:rPr>
              <a:t>  </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医学博士，教授，博士研究生导师。南京中医药大学针灸推拿学院实验针灸学教研室主任，江苏省中医药领军人才培养对象，江苏省青蓝工程青年骨干教师，江苏省优秀青年中医药工作者，校巾帼建功标兵；担任中国针灸学会妇科生殖专委会副主任委员、实验针灸分会常务委员、灸疗分会常务委员、江苏省针灸学会生殖与盆底健康专委会主任委员。</a:t>
            </a:r>
            <a:endPar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endParaRPr>
          </a:p>
          <a:p>
            <a:pPr algn="just">
              <a:lnSpc>
                <a:spcPct val="150000"/>
              </a:lnSpc>
              <a:spcAft>
                <a:spcPts val="800"/>
              </a:spcAft>
            </a:pPr>
            <a:r>
              <a:rPr lang="en-US" altLang="zh-CN" sz="1600" kern="100" dirty="0">
                <a:latin typeface="微软雅黑 Light" panose="020B0502040204020203" pitchFamily="34" charset="-122"/>
                <a:ea typeface="微软雅黑 Light" panose="020B0502040204020203" pitchFamily="34" charset="-122"/>
                <a:cs typeface="AngsanaUPC" panose="020B0502040204020203" pitchFamily="18" charset="-34"/>
              </a:rPr>
              <a:t>    </a:t>
            </a:r>
            <a:r>
              <a:rPr lang="zh-CN" altLang="en-US" sz="1600" b="1" kern="100" dirty="0">
                <a:effectLst/>
                <a:latin typeface="微软雅黑 Light" panose="020B0502040204020203" pitchFamily="34" charset="-122"/>
                <a:ea typeface="微软雅黑 Light" panose="020B0502040204020203" pitchFamily="34" charset="-122"/>
                <a:cs typeface="AngsanaUPC" panose="020B0502040204020203" pitchFamily="18" charset="-34"/>
              </a:rPr>
              <a:t>主要从事针灸防治卵巢相关疾病、在辅助生殖中的应用及其抗氧化机制研究</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。曾先后主持国家自然科学基金面上项目</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4</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项，部省、厅局级课题</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4</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项，参与完成</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1</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项国自然重大研究计划和</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6</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项国自然项目；先后获江苏省科技进步奖</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2</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次，江苏省中医药科技进步一等奖</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1</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次。目前主持国家自然科学基金面上项目</a:t>
            </a:r>
            <a:r>
              <a:rPr lang="en-US" altLang="zh-CN"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1</a:t>
            </a:r>
            <a:r>
              <a:rPr lang="zh-CN" altLang="en-US" sz="1600" kern="100" dirty="0">
                <a:effectLst/>
                <a:latin typeface="微软雅黑 Light" panose="020B0502040204020203" pitchFamily="34" charset="-122"/>
                <a:ea typeface="微软雅黑 Light" panose="020B0502040204020203" pitchFamily="34" charset="-122"/>
                <a:cs typeface="AngsanaUPC" panose="020B0502040204020203" pitchFamily="18" charset="-34"/>
              </a:rPr>
              <a:t>项。</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0287" y="1759868"/>
            <a:ext cx="2385685" cy="3339533"/>
          </a:xfrm>
          <a:prstGeom prst="rect">
            <a:avLst/>
          </a:prstGeom>
        </p:spPr>
      </p:pic>
      <p:sp>
        <p:nvSpPr>
          <p:cNvPr id="8" name="文本框 7"/>
          <p:cNvSpPr txBox="1"/>
          <p:nvPr/>
        </p:nvSpPr>
        <p:spPr>
          <a:xfrm>
            <a:off x="3923030" y="1466850"/>
            <a:ext cx="7600950" cy="3876675"/>
          </a:xfrm>
          <a:prstGeom prst="rect">
            <a:avLst/>
          </a:prstGeom>
          <a:noFill/>
        </p:spPr>
        <p:txBody>
          <a:bodyPr wrap="square">
            <a:spAutoFit/>
          </a:bodyPr>
          <a:lstStyle/>
          <a:p>
            <a:pPr algn="just">
              <a:lnSpc>
                <a:spcPct val="150000"/>
              </a:lnSpc>
            </a:pPr>
            <a:r>
              <a:rPr lang="en-US" altLang="zh-CN" sz="2000" b="1" kern="100" dirty="0">
                <a:effectLst/>
                <a:latin typeface="微软雅黑" panose="020B0503020204020204" charset="-122"/>
                <a:ea typeface="微软雅黑" panose="020B0503020204020204" charset="-122"/>
                <a:cs typeface="Times New Roman" panose="02020603050405020304" pitchFamily="18" charset="0"/>
              </a:rPr>
              <a:t>     </a:t>
            </a: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卢圣锋</a:t>
            </a:r>
            <a:r>
              <a:rPr lang="en-US"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医学博士，教授，博士生导师、博士后合作导师，江苏省“</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333</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高层次人才培养工程”培养对象、江苏省“六大人才高峰”高层次人才、江苏省高校“青蓝工程”中青年学术带头人、江苏中医药“十佳青年之星”。现任南京中医药大学养老服务与管理学院副院长；兼任中国针灸学会学科与学术工作委员会委员，中国针灸学会青年委员会常委，中国中西医结合学会青年工作委员会常委。</a:t>
            </a:r>
            <a:endPar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gn="just">
              <a:lnSpc>
                <a:spcPct val="150000"/>
              </a:lnSpc>
            </a:pPr>
            <a:r>
              <a:rPr lang="en-US" altLang="zh-CN" sz="1600" kern="100"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近年来，围绕“</a:t>
            </a:r>
            <a:r>
              <a:rPr lang="zh-CN" altLang="en-US" sz="16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经穴特异性和针灸抗炎免疫效应规律及机制</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”研究方向，主持国家自然科学基金课题</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5</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项、江苏省自然科学基金课题</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项；以第一作者或通讯作者发表</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SCI</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论文</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40</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余篇，出版教材</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专著</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5</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部，获中国针灸学会科学技术奖一等奖</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1</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项。兼任</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针刺研究</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南京中药大学学报（自然科学版）</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世界中医药</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世界针灸杂志</a:t>
            </a:r>
            <a:r>
              <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青年编委。</a:t>
            </a:r>
            <a:endParaRPr lang="zh-CN" altLang="en-US" sz="1600" dirty="0">
              <a:latin typeface="宋体" panose="02010600030101010101" pitchFamily="2" charset="-122"/>
              <a:ea typeface="宋体" panose="02010600030101010101" pitchFamily="2" charset="-122"/>
            </a:endParaRPr>
          </a:p>
        </p:txBody>
      </p:sp>
      <p:sp>
        <p:nvSpPr>
          <p:cNvPr id="10"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767769" y="1337040"/>
            <a:ext cx="7126654" cy="4615815"/>
          </a:xfrm>
          <a:prstGeom prst="rect">
            <a:avLst/>
          </a:prstGeom>
          <a:noFill/>
        </p:spPr>
        <p:txBody>
          <a:bodyPr wrap="square">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    张宏如</a:t>
            </a:r>
            <a:r>
              <a:rPr lang="zh-CN" altLang="en-US" dirty="0">
                <a:latin typeface="微软雅黑 Light" panose="020B0502040204020203" pitchFamily="34" charset="-122"/>
                <a:ea typeface="微软雅黑 Light" panose="020B0502040204020203" pitchFamily="34" charset="-122"/>
              </a:rPr>
              <a:t>  </a:t>
            </a:r>
            <a:r>
              <a:rPr lang="zh-CN" altLang="en-US" sz="1600" dirty="0">
                <a:latin typeface="微软雅黑" panose="020B0503020204020204" charset="-122"/>
                <a:ea typeface="微软雅黑" panose="020B0503020204020204" charset="-122"/>
                <a:cs typeface="微软雅黑" panose="020B0503020204020204" charset="-122"/>
              </a:rPr>
              <a:t>医学博士，教授，博士研究生导师，中医学院副院长、淡安书院副书记副院长（主持工作）、江苏省养生工程技术中心主任，香港大学校外考试中心主任。江苏省针灸学会临床专业委员会副主任委员，《针刺研究》《中华中医药杂志》青年编委，江苏省“333高层次人才”培养对象，“青年中医求真学者” 。</a:t>
            </a:r>
            <a:r>
              <a:rPr lang="zh-CN" altLang="en-US" sz="1600" b="1" dirty="0">
                <a:latin typeface="微软雅黑" panose="020B0503020204020204" charset="-122"/>
                <a:ea typeface="微软雅黑" panose="020B0503020204020204" charset="-122"/>
                <a:cs typeface="微软雅黑" panose="020B0503020204020204" charset="-122"/>
              </a:rPr>
              <a:t>长期从事针灸效应机制研究及中医养生康复技术研究</a:t>
            </a:r>
            <a:r>
              <a:rPr lang="zh-CN" altLang="en-US" sz="1600" dirty="0">
                <a:latin typeface="微软雅黑" panose="020B0503020204020204" charset="-122"/>
                <a:ea typeface="微软雅黑" panose="020B0503020204020204" charset="-122"/>
                <a:cs typeface="微软雅黑" panose="020B0503020204020204" charset="-122"/>
              </a:rPr>
              <a:t>，坚持教学、科研、临床工作。主（副）主编“十三五”至“十五五”行业规划《中医养生方法技术学》《健康养生学》《中医养生技术理论与实践》等教材。承担国家级/省部级课题9项，以一作或通讯作者在</a:t>
            </a:r>
            <a:r>
              <a:rPr lang="en-US" altLang="zh-CN" sz="1600" dirty="0">
                <a:latin typeface="微软雅黑" panose="020B0503020204020204" charset="-122"/>
                <a:ea typeface="微软雅黑" panose="020B0503020204020204" charset="-122"/>
                <a:cs typeface="微软雅黑" panose="020B0503020204020204" charset="-122"/>
              </a:rPr>
              <a:t>Research、 Journal of advanced research、The American journal of Chinese medicine、</a:t>
            </a:r>
            <a:r>
              <a:rPr lang="zh-CN" altLang="en-US" sz="1600" dirty="0">
                <a:latin typeface="微软雅黑" panose="020B0503020204020204" charset="-122"/>
                <a:ea typeface="微软雅黑" panose="020B0503020204020204" charset="-122"/>
                <a:cs typeface="微软雅黑" panose="020B0503020204020204" charset="-122"/>
              </a:rPr>
              <a:t>针刺研究、中国针灸等杂志发表相关文章30余篇，中国知网高被引学者</a:t>
            </a:r>
            <a:r>
              <a:rPr lang="en-US" altLang="zh-CN" sz="1600" dirty="0">
                <a:latin typeface="微软雅黑" panose="020B0503020204020204" charset="-122"/>
                <a:ea typeface="微软雅黑" panose="020B0503020204020204" charset="-122"/>
                <a:cs typeface="微软雅黑" panose="020B0503020204020204" charset="-122"/>
              </a:rPr>
              <a:t>Top 1%。</a:t>
            </a:r>
            <a:endParaRPr lang="en-US" altLang="zh-CN" sz="16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研究方向</a:t>
            </a:r>
            <a:r>
              <a:rPr lang="zh-CN" altLang="en-US" sz="1600" dirty="0">
                <a:latin typeface="微软雅黑" panose="020B0503020204020204" charset="-122"/>
                <a:ea typeface="微软雅黑" panose="020B0503020204020204" charset="-122"/>
                <a:cs typeface="微软雅黑" panose="020B0503020204020204" charset="-122"/>
              </a:rPr>
              <a:t>：针灸作用机制研究</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针灸数智化研究</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中医药抗衰老作用机制研究</a:t>
            </a:r>
            <a:endParaRPr lang="zh-CN" altLang="en-US" sz="16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联系方式</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zhr5001@vip.163.com</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10"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2" name="图片 1"/>
          <p:cNvPicPr>
            <a:picLocks noChangeAspect="1"/>
          </p:cNvPicPr>
          <p:nvPr/>
        </p:nvPicPr>
        <p:blipFill>
          <a:blip r:embed="rId1"/>
          <a:stretch>
            <a:fillRect/>
          </a:stretch>
        </p:blipFill>
        <p:spPr>
          <a:xfrm>
            <a:off x="1012190" y="1646555"/>
            <a:ext cx="2129155" cy="3213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37667" y="1762488"/>
            <a:ext cx="2047875" cy="3084830"/>
          </a:xfrm>
          <a:prstGeom prst="rect">
            <a:avLst/>
          </a:prstGeom>
          <a:noFill/>
        </p:spPr>
      </p:pic>
      <p:sp>
        <p:nvSpPr>
          <p:cNvPr id="4" name="文本框 3"/>
          <p:cNvSpPr txBox="1"/>
          <p:nvPr/>
        </p:nvSpPr>
        <p:spPr>
          <a:xfrm>
            <a:off x="3481250" y="1519980"/>
            <a:ext cx="7870373" cy="4332083"/>
          </a:xfrm>
          <a:prstGeom prst="rect">
            <a:avLst/>
          </a:prstGeom>
          <a:noFill/>
        </p:spPr>
        <p:txBody>
          <a:bodyPr wrap="square">
            <a:spAutoFit/>
          </a:bodyPr>
          <a:lstStyle/>
          <a:p>
            <a:pPr>
              <a:lnSpc>
                <a:spcPct val="150000"/>
              </a:lnSpc>
              <a:spcAft>
                <a:spcPts val="1000"/>
              </a:spcAft>
            </a:pPr>
            <a:r>
              <a:rPr lang="en-US" altLang="zh-CN" sz="2000" b="1" dirty="0">
                <a:effectLst/>
                <a:latin typeface="微软雅黑" panose="020B0503020204020204" charset="-122"/>
                <a:ea typeface="微软雅黑" panose="020B0503020204020204" charset="-122"/>
                <a:cs typeface="Times New Roman" panose="02020603050405020304" pitchFamily="18" charset="0"/>
              </a:rPr>
              <a:t>     </a:t>
            </a:r>
            <a:r>
              <a:rPr lang="zh-CN" altLang="zh-CN" sz="2000" b="1" dirty="0">
                <a:effectLst/>
                <a:latin typeface="微软雅黑" panose="020B0503020204020204" charset="-122"/>
                <a:ea typeface="微软雅黑" panose="020B0503020204020204" charset="-122"/>
                <a:cs typeface="Times New Roman" panose="02020603050405020304" pitchFamily="18" charset="0"/>
              </a:rPr>
              <a:t>王欣君</a:t>
            </a:r>
            <a:r>
              <a:rPr lang="zh-CN" altLang="zh-CN" sz="1600" dirty="0">
                <a:effectLst/>
                <a:latin typeface="微软雅黑" panose="020B0503020204020204" charset="-122"/>
                <a:ea typeface="微软雅黑" panose="020B0503020204020204" charset="-122"/>
                <a:cs typeface="Times New Roman" panose="02020603050405020304" pitchFamily="18" charset="0"/>
              </a:rPr>
              <a:t>  教授、副主任中医师、硕士生导师，南京中医药大学针灸推拿学院针灸系副主任、针灸临床教研室主任、美国霍普金斯大学医学院胃肠与肝病博士后、江苏省“青蓝工程”优秀青年骨干教师。主持和参加各级各类重大科研项目</a:t>
            </a:r>
            <a:r>
              <a:rPr lang="en-US" altLang="zh-CN" sz="1600" dirty="0">
                <a:effectLst/>
                <a:latin typeface="微软雅黑" panose="020B0503020204020204" charset="-122"/>
                <a:ea typeface="微软雅黑" panose="020B0503020204020204" charset="-122"/>
                <a:cs typeface="Times New Roman" panose="02020603050405020304" pitchFamily="18" charset="0"/>
              </a:rPr>
              <a:t>17</a:t>
            </a:r>
            <a:r>
              <a:rPr lang="zh-CN" altLang="zh-CN" sz="1600" dirty="0">
                <a:effectLst/>
                <a:latin typeface="微软雅黑" panose="020B0503020204020204" charset="-122"/>
                <a:ea typeface="微软雅黑" panose="020B0503020204020204" charset="-122"/>
                <a:cs typeface="Times New Roman" panose="02020603050405020304" pitchFamily="18" charset="0"/>
              </a:rPr>
              <a:t>项，其中主持或参与国家自然科学基金项目</a:t>
            </a:r>
            <a:r>
              <a:rPr lang="en-US" altLang="zh-CN" sz="1600" dirty="0">
                <a:effectLst/>
                <a:latin typeface="微软雅黑" panose="020B0503020204020204" charset="-122"/>
                <a:ea typeface="微软雅黑" panose="020B0503020204020204" charset="-122"/>
                <a:cs typeface="Times New Roman" panose="02020603050405020304" pitchFamily="18" charset="0"/>
              </a:rPr>
              <a:t>6</a:t>
            </a:r>
            <a:r>
              <a:rPr lang="zh-CN" altLang="zh-CN" sz="1600" dirty="0">
                <a:effectLst/>
                <a:latin typeface="微软雅黑" panose="020B0503020204020204" charset="-122"/>
                <a:ea typeface="微软雅黑" panose="020B0503020204020204" charset="-122"/>
                <a:cs typeface="Times New Roman" panose="02020603050405020304" pitchFamily="18" charset="0"/>
              </a:rPr>
              <a:t>项，发表论文</a:t>
            </a:r>
            <a:r>
              <a:rPr lang="en-US" altLang="zh-CN" sz="1600" dirty="0">
                <a:effectLst/>
                <a:latin typeface="微软雅黑" panose="020B0503020204020204" charset="-122"/>
                <a:ea typeface="微软雅黑" panose="020B0503020204020204" charset="-122"/>
                <a:cs typeface="Times New Roman" panose="02020603050405020304" pitchFamily="18" charset="0"/>
              </a:rPr>
              <a:t>46</a:t>
            </a:r>
            <a:r>
              <a:rPr lang="zh-CN" altLang="zh-CN" sz="1600" dirty="0">
                <a:effectLst/>
                <a:latin typeface="微软雅黑" panose="020B0503020204020204" charset="-122"/>
                <a:ea typeface="微软雅黑" panose="020B0503020204020204" charset="-122"/>
                <a:cs typeface="Times New Roman" panose="02020603050405020304" pitchFamily="18" charset="0"/>
              </a:rPr>
              <a:t>篇，其中</a:t>
            </a:r>
            <a:r>
              <a:rPr lang="en-US" altLang="zh-CN" sz="1600" dirty="0">
                <a:effectLst/>
                <a:latin typeface="微软雅黑" panose="020B0503020204020204" charset="-122"/>
                <a:ea typeface="微软雅黑" panose="020B0503020204020204" charset="-122"/>
                <a:cs typeface="Times New Roman" panose="02020603050405020304" pitchFamily="18" charset="0"/>
              </a:rPr>
              <a:t>SCI</a:t>
            </a:r>
            <a:r>
              <a:rPr lang="zh-CN" altLang="zh-CN" sz="1600" dirty="0">
                <a:effectLst/>
                <a:latin typeface="微软雅黑" panose="020B0503020204020204" charset="-122"/>
                <a:ea typeface="微软雅黑" panose="020B0503020204020204" charset="-122"/>
                <a:cs typeface="Times New Roman" panose="02020603050405020304" pitchFamily="18" charset="0"/>
              </a:rPr>
              <a:t>论文</a:t>
            </a:r>
            <a:r>
              <a:rPr lang="en-US" altLang="zh-CN" sz="1600" dirty="0">
                <a:effectLst/>
                <a:latin typeface="微软雅黑" panose="020B0503020204020204" charset="-122"/>
                <a:ea typeface="微软雅黑" panose="020B0503020204020204" charset="-122"/>
                <a:cs typeface="Times New Roman" panose="02020603050405020304" pitchFamily="18" charset="0"/>
              </a:rPr>
              <a:t>3</a:t>
            </a:r>
            <a:r>
              <a:rPr lang="zh-CN" altLang="zh-CN" sz="1600" dirty="0">
                <a:effectLst/>
                <a:latin typeface="微软雅黑" panose="020B0503020204020204" charset="-122"/>
                <a:ea typeface="微软雅黑" panose="020B0503020204020204" charset="-122"/>
                <a:cs typeface="Times New Roman" panose="02020603050405020304" pitchFamily="18" charset="0"/>
              </a:rPr>
              <a:t>篇，参编国家级规划教材</a:t>
            </a:r>
            <a:r>
              <a:rPr lang="en-US" altLang="zh-CN" sz="1600" dirty="0">
                <a:effectLst/>
                <a:latin typeface="微软雅黑" panose="020B0503020204020204" charset="-122"/>
                <a:ea typeface="微软雅黑" panose="020B0503020204020204" charset="-122"/>
                <a:cs typeface="Times New Roman" panose="02020603050405020304" pitchFamily="18" charset="0"/>
              </a:rPr>
              <a:t>5</a:t>
            </a:r>
            <a:r>
              <a:rPr lang="zh-CN" altLang="zh-CN" sz="1600" dirty="0">
                <a:effectLst/>
                <a:latin typeface="微软雅黑" panose="020B0503020204020204" charset="-122"/>
                <a:ea typeface="微软雅黑" panose="020B0503020204020204" charset="-122"/>
                <a:cs typeface="Times New Roman" panose="02020603050405020304" pitchFamily="18" charset="0"/>
              </a:rPr>
              <a:t>部，著作</a:t>
            </a:r>
            <a:r>
              <a:rPr lang="en-US" altLang="zh-CN" sz="1600" dirty="0">
                <a:effectLst/>
                <a:latin typeface="微软雅黑" panose="020B0503020204020204" charset="-122"/>
                <a:ea typeface="微软雅黑" panose="020B0503020204020204" charset="-122"/>
                <a:cs typeface="Times New Roman" panose="02020603050405020304" pitchFamily="18" charset="0"/>
              </a:rPr>
              <a:t>4</a:t>
            </a:r>
            <a:r>
              <a:rPr lang="zh-CN" altLang="zh-CN" sz="1600" dirty="0">
                <a:effectLst/>
                <a:latin typeface="微软雅黑" panose="020B0503020204020204" charset="-122"/>
                <a:ea typeface="微软雅黑" panose="020B0503020204020204" charset="-122"/>
                <a:cs typeface="Times New Roman" panose="02020603050405020304" pitchFamily="18" charset="0"/>
              </a:rPr>
              <a:t>部，国家实用新型专利</a:t>
            </a:r>
            <a:r>
              <a:rPr lang="en-US" altLang="zh-CN" sz="1600" dirty="0">
                <a:effectLst/>
                <a:latin typeface="微软雅黑" panose="020B0503020204020204" charset="-122"/>
                <a:ea typeface="微软雅黑" panose="020B0503020204020204" charset="-122"/>
                <a:cs typeface="Times New Roman" panose="02020603050405020304" pitchFamily="18" charset="0"/>
              </a:rPr>
              <a:t>2</a:t>
            </a:r>
            <a:r>
              <a:rPr lang="zh-CN" altLang="zh-CN" sz="1600" dirty="0">
                <a:effectLst/>
                <a:latin typeface="微软雅黑" panose="020B0503020204020204" charset="-122"/>
                <a:ea typeface="微软雅黑" panose="020B0503020204020204" charset="-122"/>
                <a:cs typeface="Times New Roman" panose="02020603050405020304" pitchFamily="18" charset="0"/>
              </a:rPr>
              <a:t>项。创新三维过关通经针法治疗软组织损伤，对抑郁症、焦虑症、精神分裂症、消化病、内分泌病的诊疗具有独特思想。医学思路主张中医传统思想为主，现代医学思想为辅，诊疗不可拘于一方一法，多方并治，多法并举。</a:t>
            </a:r>
            <a:endParaRPr lang="zh-CN" altLang="zh-CN" sz="1600" dirty="0">
              <a:effectLst/>
              <a:latin typeface="微软雅黑" panose="020B0503020204020204" charset="-122"/>
              <a:ea typeface="微软雅黑" panose="020B0503020204020204" charset="-122"/>
              <a:cs typeface="Times New Roman" panose="02020603050405020304" pitchFamily="18" charset="0"/>
            </a:endParaRPr>
          </a:p>
          <a:p>
            <a:pPr>
              <a:lnSpc>
                <a:spcPct val="150000"/>
              </a:lnSpc>
              <a:spcAft>
                <a:spcPts val="1000"/>
              </a:spcAft>
            </a:pPr>
            <a:r>
              <a:rPr lang="en-US" altLang="zh-CN" sz="1600" b="1" dirty="0">
                <a:effectLst/>
                <a:latin typeface="微软雅黑" panose="020B0503020204020204" charset="-122"/>
                <a:ea typeface="微软雅黑" panose="020B0503020204020204" charset="-122"/>
                <a:cs typeface="Times New Roman" panose="02020603050405020304" pitchFamily="18" charset="0"/>
              </a:rPr>
              <a:t>      </a:t>
            </a:r>
            <a:r>
              <a:rPr lang="zh-CN" altLang="en-US" sz="1600" b="1" dirty="0">
                <a:effectLst/>
                <a:latin typeface="微软雅黑" panose="020B0503020204020204" charset="-122"/>
                <a:ea typeface="微软雅黑" panose="020B0503020204020204" charset="-122"/>
                <a:cs typeface="Times New Roman" panose="02020603050405020304" pitchFamily="18" charset="0"/>
              </a:rPr>
              <a:t>主要研究</a:t>
            </a:r>
            <a:r>
              <a:rPr lang="zh-CN" altLang="zh-CN" sz="1600" b="1" dirty="0">
                <a:effectLst/>
                <a:latin typeface="微软雅黑" panose="020B0503020204020204" charset="-122"/>
                <a:ea typeface="微软雅黑" panose="020B0503020204020204" charset="-122"/>
                <a:cs typeface="Times New Roman" panose="02020603050405020304" pitchFamily="18" charset="0"/>
              </a:rPr>
              <a:t>针药结合治疗抑郁症焦虑症精神分裂症；火针治疗哮喘支气管炎鼻炎；刺血治疗高血压病痛风；针灸埋线治疗肥胖症；针药结合调经促孕；胃炎肠炎、腹泻便秘等功能性胃肠病。</a:t>
            </a:r>
            <a:r>
              <a:rPr lang="zh-CN" altLang="zh-CN" sz="1600" dirty="0">
                <a:effectLst/>
                <a:latin typeface="微软雅黑" panose="020B0503020204020204" charset="-122"/>
                <a:ea typeface="微软雅黑" panose="020B0503020204020204" charset="-122"/>
                <a:cs typeface="Times New Roman" panose="02020603050405020304" pitchFamily="18" charset="0"/>
              </a:rPr>
              <a:t>追求效果显现快速、疗效持续稳定的诊疗过程。</a:t>
            </a:r>
            <a:endParaRPr lang="zh-CN" altLang="zh-CN" sz="1600" dirty="0">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367936" y="325937"/>
            <a:ext cx="11244943" cy="65377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2" name="图片 1" descr="照片"/>
          <p:cNvPicPr>
            <a:picLocks noChangeAspect="1"/>
          </p:cNvPicPr>
          <p:nvPr/>
        </p:nvPicPr>
        <p:blipFill>
          <a:blip r:embed="rId1"/>
          <a:stretch>
            <a:fillRect/>
          </a:stretch>
        </p:blipFill>
        <p:spPr>
          <a:xfrm>
            <a:off x="1255058" y="1837055"/>
            <a:ext cx="2172970" cy="3183890"/>
          </a:xfrm>
          <a:prstGeom prst="rect">
            <a:avLst/>
          </a:prstGeom>
          <a:noFill/>
          <a:ln>
            <a:noFill/>
          </a:ln>
        </p:spPr>
      </p:pic>
      <p:sp>
        <p:nvSpPr>
          <p:cNvPr id="6" name="文本框 5"/>
          <p:cNvSpPr txBox="1"/>
          <p:nvPr/>
        </p:nvSpPr>
        <p:spPr>
          <a:xfrm>
            <a:off x="4365812" y="1577079"/>
            <a:ext cx="6571130" cy="2728119"/>
          </a:xfrm>
          <a:prstGeom prst="rect">
            <a:avLst/>
          </a:prstGeom>
          <a:noFill/>
        </p:spPr>
        <p:txBody>
          <a:bodyPr wrap="square">
            <a:spAutoFit/>
          </a:bodyPr>
          <a:lstStyle/>
          <a:p>
            <a:pPr algn="just">
              <a:lnSpc>
                <a:spcPct val="150000"/>
              </a:lnSpc>
            </a:pPr>
            <a:r>
              <a:rPr lang="en-US" altLang="zh-CN" sz="2000" b="1" dirty="0">
                <a:latin typeface="微软雅黑 Light" panose="020B0502040204020203" pitchFamily="34" charset="-122"/>
                <a:ea typeface="微软雅黑 Light" panose="020B0502040204020203" pitchFamily="34" charset="-122"/>
              </a:rPr>
              <a:t>      </a:t>
            </a:r>
            <a:r>
              <a:rPr lang="zh-CN" altLang="zh-CN" sz="2000" b="1" dirty="0">
                <a:latin typeface="微软雅黑 Light" panose="020B0502040204020203" pitchFamily="34" charset="-122"/>
                <a:ea typeface="微软雅黑 Light" panose="020B0502040204020203" pitchFamily="34" charset="-122"/>
              </a:rPr>
              <a:t>李开平</a:t>
            </a:r>
            <a:r>
              <a:rPr lang="en-US" altLang="zh-CN" sz="2000" b="1" dirty="0">
                <a:latin typeface="微软雅黑 Light" panose="020B0502040204020203" pitchFamily="34" charset="-122"/>
                <a:ea typeface="微软雅黑 Light" panose="020B0502040204020203" pitchFamily="34" charset="-122"/>
              </a:rPr>
              <a:t>  </a:t>
            </a:r>
            <a:r>
              <a:rPr lang="zh-CN" altLang="zh-CN" sz="1600" dirty="0">
                <a:latin typeface="微软雅黑 Light" panose="020B0502040204020203" pitchFamily="34" charset="-122"/>
                <a:ea typeface="微软雅黑 Light" panose="020B0502040204020203" pitchFamily="34" charset="-122"/>
              </a:rPr>
              <a:t>医学博士，副教授，副主任中医师，硕士研究生导师。南京中医药大学</a:t>
            </a:r>
            <a:r>
              <a:rPr lang="zh-CN" altLang="en-US" sz="1600" dirty="0">
                <a:latin typeface="微软雅黑 Light" panose="020B0502040204020203" pitchFamily="34" charset="-122"/>
                <a:ea typeface="微软雅黑 Light" panose="020B0502040204020203" pitchFamily="34" charset="-122"/>
              </a:rPr>
              <a:t>原针灸临床</a:t>
            </a:r>
            <a:r>
              <a:rPr lang="zh-CN" altLang="zh-CN" sz="1600" dirty="0">
                <a:latin typeface="微软雅黑 Light" panose="020B0502040204020203" pitchFamily="34" charset="-122"/>
                <a:ea typeface="微软雅黑 Light" panose="020B0502040204020203" pitchFamily="34" charset="-122"/>
              </a:rPr>
              <a:t>教研室主任，江苏省中医药学会针刀医学分会副主任委员，南京中医药大学国医堂针刀中心等单位特聘专家，《中国医药导报》杂志针刀医学栏目审稿专家，从医</a:t>
            </a:r>
            <a:r>
              <a:rPr lang="en-US" altLang="zh-CN" sz="1600" dirty="0">
                <a:latin typeface="微软雅黑 Light" panose="020B0502040204020203" pitchFamily="34" charset="-122"/>
                <a:ea typeface="微软雅黑 Light" panose="020B0502040204020203" pitchFamily="34" charset="-122"/>
              </a:rPr>
              <a:t>40</a:t>
            </a:r>
            <a:r>
              <a:rPr lang="zh-CN" altLang="zh-CN" sz="1600" dirty="0">
                <a:latin typeface="微软雅黑 Light" panose="020B0502040204020203" pitchFamily="34" charset="-122"/>
                <a:ea typeface="微软雅黑 Light" panose="020B0502040204020203" pitchFamily="34" charset="-122"/>
              </a:rPr>
              <a:t>年。核心期刊发表专业文章</a:t>
            </a:r>
            <a:r>
              <a:rPr lang="en-US" altLang="zh-CN" sz="1600" dirty="0">
                <a:latin typeface="微软雅黑 Light" panose="020B0502040204020203" pitchFamily="34" charset="-122"/>
                <a:ea typeface="微软雅黑 Light" panose="020B0502040204020203" pitchFamily="34" charset="-122"/>
              </a:rPr>
              <a:t>50</a:t>
            </a:r>
            <a:r>
              <a:rPr lang="zh-CN" altLang="zh-CN" sz="1600" dirty="0">
                <a:latin typeface="微软雅黑 Light" panose="020B0502040204020203" pitchFamily="34" charset="-122"/>
                <a:ea typeface="微软雅黑 Light" panose="020B0502040204020203" pitchFamily="34" charset="-122"/>
              </a:rPr>
              <a:t>余篇。主持、完成各级各类课题多项。曾参编全国中医药行业高等教育“十二五”、“十三五”“十四五”规划教材</a:t>
            </a:r>
            <a:r>
              <a:rPr lang="en-US" altLang="zh-CN" sz="1600" dirty="0">
                <a:latin typeface="微软雅黑 Light" panose="020B0502040204020203" pitchFamily="34" charset="-122"/>
                <a:ea typeface="微软雅黑 Light" panose="020B0502040204020203" pitchFamily="34" charset="-122"/>
              </a:rPr>
              <a:t>4</a:t>
            </a:r>
            <a:r>
              <a:rPr lang="zh-CN" altLang="zh-CN" sz="1600" dirty="0">
                <a:latin typeface="微软雅黑 Light" panose="020B0502040204020203" pitchFamily="34" charset="-122"/>
                <a:ea typeface="微软雅黑 Light" panose="020B0502040204020203" pitchFamily="34" charset="-122"/>
              </a:rPr>
              <a:t>部</a:t>
            </a:r>
            <a:r>
              <a:rPr lang="en-US" altLang="zh-CN"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《针刀医学》副主编</a:t>
            </a:r>
            <a:r>
              <a:rPr lang="en-US" altLang="zh-CN"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a:t>
            </a:r>
            <a:endParaRPr lang="en-US" altLang="zh-CN" sz="1600" dirty="0">
              <a:latin typeface="微软雅黑 Light" panose="020B0502040204020203" pitchFamily="34" charset="-122"/>
              <a:ea typeface="微软雅黑 Light" panose="020B0502040204020203" pitchFamily="34" charset="-122"/>
            </a:endParaRPr>
          </a:p>
          <a:p>
            <a:pPr algn="just">
              <a:lnSpc>
                <a:spcPct val="150000"/>
              </a:lnSpc>
            </a:pPr>
            <a:r>
              <a:rPr lang="en-US" altLang="zh-CN" sz="1600" b="1" dirty="0">
                <a:latin typeface="微软雅黑 Light" panose="020B0502040204020203" pitchFamily="34" charset="-122"/>
                <a:ea typeface="微软雅黑 Light" panose="020B0502040204020203" pitchFamily="34" charset="-122"/>
              </a:rPr>
              <a:t>    </a:t>
            </a:r>
            <a:r>
              <a:rPr lang="zh-CN" altLang="zh-CN" sz="1600" b="1" dirty="0">
                <a:latin typeface="微软雅黑 Light" panose="020B0502040204020203" pitchFamily="34" charset="-122"/>
                <a:ea typeface="微软雅黑 Light" panose="020B0502040204020203" pitchFamily="34" charset="-122"/>
              </a:rPr>
              <a:t>主要从事针刀、针灸治疗神经、运动系统疾病的基础及临床研究</a:t>
            </a:r>
            <a:r>
              <a:rPr lang="zh-CN" altLang="zh-CN" sz="1600" dirty="0">
                <a:latin typeface="微软雅黑 Light" panose="020B0502040204020203" pitchFamily="34" charset="-122"/>
                <a:ea typeface="微软雅黑 Light" panose="020B0502040204020203" pitchFamily="34" charset="-122"/>
              </a:rPr>
              <a:t>。</a:t>
            </a:r>
            <a:endParaRPr lang="zh-CN" altLang="zh-CN"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74135" y="979805"/>
            <a:ext cx="8005445" cy="5584825"/>
          </a:xfrm>
          <a:prstGeom prst="rect">
            <a:avLst/>
          </a:prstGeom>
          <a:noFill/>
        </p:spPr>
        <p:txBody>
          <a:bodyPr wrap="square">
            <a:spAutoFit/>
          </a:bodyPr>
          <a:lstStyle/>
          <a:p>
            <a:pPr indent="400050" algn="just">
              <a:lnSpc>
                <a:spcPct val="150000"/>
              </a:lnSpc>
            </a:pPr>
            <a:r>
              <a:rPr lang="zh-CN" altLang="en-US" sz="1400" b="1" dirty="0">
                <a:latin typeface="微软雅黑 Light" panose="020B0502040204020203" pitchFamily="34" charset="-122"/>
                <a:ea typeface="微软雅黑 Light" panose="020B0502040204020203" pitchFamily="34" charset="-122"/>
              </a:rPr>
              <a:t>徐天成</a:t>
            </a:r>
            <a:r>
              <a:rPr lang="zh-CN" altLang="en-US" sz="1400" dirty="0">
                <a:latin typeface="微软雅黑 Light" panose="020B0502040204020203" pitchFamily="34" charset="-122"/>
                <a:ea typeface="微软雅黑 Light" panose="020B0502040204020203" pitchFamily="34" charset="-122"/>
              </a:rPr>
              <a:t>，南京中医药大学特聘教授（</a:t>
            </a:r>
            <a:r>
              <a:rPr lang="en-US" altLang="zh-CN" sz="1400" dirty="0">
                <a:latin typeface="微软雅黑 Light" panose="020B0502040204020203" pitchFamily="34" charset="-122"/>
                <a:ea typeface="微软雅黑 Light" panose="020B0502040204020203" pitchFamily="34" charset="-122"/>
                <a:sym typeface="+mn-ea"/>
              </a:rPr>
              <a:t>C</a:t>
            </a:r>
            <a:r>
              <a:rPr lang="zh-CN" altLang="en-US" sz="1400" dirty="0">
                <a:latin typeface="微软雅黑 Light" panose="020B0502040204020203" pitchFamily="34" charset="-122"/>
                <a:ea typeface="微软雅黑 Light" panose="020B0502040204020203" pitchFamily="34" charset="-122"/>
                <a:sym typeface="+mn-ea"/>
              </a:rPr>
              <a:t>类</a:t>
            </a:r>
            <a:r>
              <a:rPr lang="zh-CN" altLang="en-US" sz="1400" dirty="0">
                <a:latin typeface="微软雅黑 Light" panose="020B0502040204020203" pitchFamily="34" charset="-122"/>
                <a:ea typeface="微软雅黑 Light" panose="020B0502040204020203" pitchFamily="34" charset="-122"/>
              </a:rPr>
              <a:t>），硕士研究生导师，入选中国针灸学会青年人才托举工程及江苏省青年科技人才托举工程，教育部重点实验室青年人才托举计划</a:t>
            </a:r>
            <a:r>
              <a:rPr lang="en-US" altLang="zh-CN" sz="1400" dirty="0">
                <a:latin typeface="微软雅黑 Light" panose="020B0502040204020203" pitchFamily="34" charset="-122"/>
                <a:ea typeface="微软雅黑 Light" panose="020B0502040204020203" pitchFamily="34" charset="-122"/>
              </a:rPr>
              <a:t>A</a:t>
            </a:r>
            <a:r>
              <a:rPr lang="zh-CN" altLang="en-US" sz="1400" dirty="0">
                <a:latin typeface="微软雅黑 Light" panose="020B0502040204020203" pitchFamily="34" charset="-122"/>
                <a:ea typeface="微软雅黑 Light" panose="020B0502040204020203" pitchFamily="34" charset="-122"/>
              </a:rPr>
              <a:t>类人才，兼任高新技术企业顾问。针灸推拿学博士</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执业中医师</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国际中文教师。主持国家自然科学基金青年项目等国家级、省级课题</a:t>
            </a:r>
            <a:r>
              <a:rPr lang="en-US" altLang="zh-CN" sz="1400" dirty="0">
                <a:latin typeface="微软雅黑 Light" panose="020B0502040204020203" pitchFamily="34" charset="-122"/>
                <a:ea typeface="微软雅黑 Light" panose="020B0502040204020203" pitchFamily="34" charset="-122"/>
              </a:rPr>
              <a:t>5</a:t>
            </a:r>
            <a:r>
              <a:rPr lang="zh-CN" altLang="en-US" sz="1400" dirty="0">
                <a:latin typeface="微软雅黑 Light" panose="020B0502040204020203" pitchFamily="34" charset="-122"/>
                <a:ea typeface="微软雅黑 Light" panose="020B0502040204020203" pitchFamily="34" charset="-122"/>
              </a:rPr>
              <a:t>项，参与省级以上课题</a:t>
            </a:r>
            <a:r>
              <a:rPr lang="en-US" altLang="zh-CN" sz="1400" dirty="0">
                <a:latin typeface="微软雅黑 Light" panose="020B0502040204020203" pitchFamily="34" charset="-122"/>
                <a:ea typeface="微软雅黑 Light" panose="020B0502040204020203" pitchFamily="34" charset="-122"/>
              </a:rPr>
              <a:t>9</a:t>
            </a:r>
            <a:r>
              <a:rPr lang="zh-CN" altLang="en-US" sz="1400" dirty="0">
                <a:latin typeface="微软雅黑 Light" panose="020B0502040204020203" pitchFamily="34" charset="-122"/>
                <a:ea typeface="微软雅黑 Light" panose="020B0502040204020203" pitchFamily="34" charset="-122"/>
              </a:rPr>
              <a:t>项，在国内外期刊会议发表论文</a:t>
            </a:r>
            <a:r>
              <a:rPr lang="en-US" altLang="zh-CN" sz="1400" dirty="0">
                <a:latin typeface="微软雅黑 Light" panose="020B0502040204020203" pitchFamily="34" charset="-122"/>
                <a:ea typeface="微软雅黑 Light" panose="020B0502040204020203" pitchFamily="34" charset="-122"/>
              </a:rPr>
              <a:t>141</a:t>
            </a:r>
            <a:r>
              <a:rPr lang="zh-CN" altLang="en-US" sz="1400" dirty="0">
                <a:latin typeface="微软雅黑 Light" panose="020B0502040204020203" pitchFamily="34" charset="-122"/>
                <a:ea typeface="微软雅黑 Light" panose="020B0502040204020203" pitchFamily="34" charset="-122"/>
              </a:rPr>
              <a:t>篇，入选</a:t>
            </a:r>
            <a:r>
              <a:rPr lang="en-US" sz="1400" dirty="0">
                <a:latin typeface="微软雅黑 Light" panose="020B0502040204020203" pitchFamily="34" charset="-122"/>
                <a:ea typeface="微软雅黑 Light" panose="020B0502040204020203" pitchFamily="34" charset="-122"/>
              </a:rPr>
              <a:t>CNKI</a:t>
            </a:r>
            <a:r>
              <a:rPr lang="zh-CN" altLang="en-US" sz="1400" dirty="0">
                <a:latin typeface="微软雅黑 Light" panose="020B0502040204020203" pitchFamily="34" charset="-122"/>
                <a:ea typeface="微软雅黑 Light" panose="020B0502040204020203" pitchFamily="34" charset="-122"/>
              </a:rPr>
              <a:t>高被引学者</a:t>
            </a:r>
            <a:r>
              <a:rPr lang="en-US" altLang="zh-CN" sz="1400" dirty="0">
                <a:latin typeface="微软雅黑 Light" panose="020B0502040204020203" pitchFamily="34" charset="-122"/>
                <a:ea typeface="微软雅黑 Light" panose="020B0502040204020203" pitchFamily="34" charset="-122"/>
              </a:rPr>
              <a:t>TOP1%</a:t>
            </a:r>
            <a:r>
              <a:rPr lang="zh-CN" altLang="en-US" sz="1400" dirty="0">
                <a:latin typeface="微软雅黑 Light" panose="020B0502040204020203" pitchFamily="34" charset="-122"/>
                <a:ea typeface="微软雅黑 Light" panose="020B0502040204020203" pitchFamily="34" charset="-122"/>
              </a:rPr>
              <a:t>，获发明专利及软著</a:t>
            </a:r>
            <a:r>
              <a:rPr lang="en-US" altLang="zh-CN" sz="1400" dirty="0">
                <a:latin typeface="微软雅黑 Light" panose="020B0502040204020203" pitchFamily="34" charset="-122"/>
                <a:ea typeface="微软雅黑 Light" panose="020B0502040204020203" pitchFamily="34" charset="-122"/>
              </a:rPr>
              <a:t>31</a:t>
            </a:r>
            <a:r>
              <a:rPr lang="zh-CN" altLang="en-US" sz="1400" dirty="0">
                <a:latin typeface="微软雅黑 Light" panose="020B0502040204020203" pitchFamily="34" charset="-122"/>
                <a:ea typeface="微软雅黑 Light" panose="020B0502040204020203" pitchFamily="34" charset="-122"/>
              </a:rPr>
              <a:t>项，实审</a:t>
            </a:r>
            <a:r>
              <a:rPr lang="en-US" altLang="zh-CN" sz="1400" dirty="0">
                <a:latin typeface="微软雅黑 Light" panose="020B0502040204020203" pitchFamily="34" charset="-122"/>
                <a:ea typeface="微软雅黑 Light" panose="020B0502040204020203" pitchFamily="34" charset="-122"/>
              </a:rPr>
              <a:t>11</a:t>
            </a:r>
            <a:r>
              <a:rPr lang="zh-CN" altLang="en-US" sz="1400" dirty="0">
                <a:latin typeface="微软雅黑 Light" panose="020B0502040204020203" pitchFamily="34" charset="-122"/>
                <a:ea typeface="微软雅黑 Light" panose="020B0502040204020203" pitchFamily="34" charset="-122"/>
              </a:rPr>
              <a:t>项。首创</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数字经络</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理论并转化为智能针灸机器人等系列成果，入选第九届李光耀全球创新创业大赛</a:t>
            </a:r>
            <a:r>
              <a:rPr lang="en-US" altLang="zh-CN" sz="1400" dirty="0">
                <a:latin typeface="微软雅黑 Light" panose="020B0502040204020203" pitchFamily="34" charset="-122"/>
                <a:ea typeface="微软雅黑 Light" panose="020B0502040204020203" pitchFamily="34" charset="-122"/>
              </a:rPr>
              <a:t>36</a:t>
            </a:r>
            <a:r>
              <a:rPr lang="zh-CN" altLang="en-US" sz="1400" dirty="0">
                <a:latin typeface="微软雅黑 Light" panose="020B0502040204020203" pitchFamily="34" charset="-122"/>
                <a:ea typeface="微软雅黑 Light" panose="020B0502040204020203" pitchFamily="34" charset="-122"/>
              </a:rPr>
              <a:t>强并成为纳赛尔王子国际青年创意奖首位中国得主。获联合国优秀志愿者、教育部百名研究生党员标兵、中国大学生自强之星、</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创青春</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全国金奖等荣誉，指导学生获得职规赛全国金奖、</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互联网</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省级金奖等荣誉</a:t>
            </a:r>
            <a:r>
              <a:rPr lang="en-US" altLang="zh-CN" sz="1400" dirty="0">
                <a:latin typeface="微软雅黑 Light" panose="020B0502040204020203" pitchFamily="34" charset="-122"/>
                <a:ea typeface="微软雅黑 Light" panose="020B0502040204020203" pitchFamily="34" charset="-122"/>
              </a:rPr>
              <a:t>20</a:t>
            </a:r>
            <a:r>
              <a:rPr lang="zh-CN" altLang="en-US" sz="1400" dirty="0">
                <a:latin typeface="微软雅黑 Light" panose="020B0502040204020203" pitchFamily="34" charset="-122"/>
                <a:ea typeface="微软雅黑 Light" panose="020B0502040204020203" pitchFamily="34" charset="-122"/>
              </a:rPr>
              <a:t>余项。</a:t>
            </a:r>
            <a:endParaRPr lang="zh-CN" altLang="en-US" sz="1400" dirty="0">
              <a:latin typeface="微软雅黑 Light" panose="020B0502040204020203" pitchFamily="34" charset="-122"/>
              <a:ea typeface="微软雅黑 Light" panose="020B0502040204020203" pitchFamily="34" charset="-122"/>
            </a:endParaRPr>
          </a:p>
          <a:p>
            <a:pPr indent="400050" algn="just">
              <a:lnSpc>
                <a:spcPct val="150000"/>
              </a:lnSpc>
            </a:pPr>
            <a:r>
              <a:rPr lang="zh-CN" altLang="en-US" sz="1400" b="1" dirty="0">
                <a:latin typeface="微软雅黑 Light" panose="020B0502040204020203" pitchFamily="34" charset="-122"/>
                <a:ea typeface="微软雅黑 Light" panose="020B0502040204020203" pitchFamily="34" charset="-122"/>
              </a:rPr>
              <a:t>主要从事针灸治疗肥胖、糖尿病的临床应用及效应规律的机制研究，并开展智能化工作。</a:t>
            </a:r>
            <a:r>
              <a:rPr lang="zh-CN" altLang="en-US" sz="1400" dirty="0">
                <a:latin typeface="微软雅黑 Light" panose="020B0502040204020203" pitchFamily="34" charset="-122"/>
                <a:ea typeface="微软雅黑 Light" panose="020B0502040204020203" pitchFamily="34" charset="-122"/>
              </a:rPr>
              <a:t>现任智馈健康国际联盟副秘书长兼常务理事、中国针灸学会数智针灸专委会副秘书长兼常务委员、江苏省针灸学会青年委员会主任委员等职。作为中国青年代表出席</a:t>
            </a:r>
            <a:r>
              <a:rPr lang="en-US" altLang="zh-CN" sz="1400" dirty="0">
                <a:latin typeface="微软雅黑 Light" panose="020B0502040204020203" pitchFamily="34" charset="-122"/>
                <a:ea typeface="微软雅黑 Light" panose="020B0502040204020203" pitchFamily="34" charset="-122"/>
              </a:rPr>
              <a:t>IYFSD</a:t>
            </a:r>
            <a:r>
              <a:rPr lang="zh-CN" altLang="en-US" sz="1400" dirty="0">
                <a:latin typeface="微软雅黑 Light" panose="020B0502040204020203" pitchFamily="34" charset="-122"/>
                <a:ea typeface="微软雅黑 Light" panose="020B0502040204020203" pitchFamily="34" charset="-122"/>
              </a:rPr>
              <a:t>等国际会议，在</a:t>
            </a:r>
            <a:r>
              <a:rPr lang="en-US" altLang="zh-CN" sz="1400" dirty="0">
                <a:latin typeface="微软雅黑 Light" panose="020B0502040204020203" pitchFamily="34" charset="-122"/>
                <a:ea typeface="微软雅黑 Light" panose="020B0502040204020203" pitchFamily="34" charset="-122"/>
              </a:rPr>
              <a:t>20</a:t>
            </a:r>
            <a:r>
              <a:rPr lang="zh-CN" altLang="en-US" sz="1400" dirty="0">
                <a:latin typeface="微软雅黑 Light" panose="020B0502040204020203" pitchFamily="34" charset="-122"/>
                <a:ea typeface="微软雅黑 Light" panose="020B0502040204020203" pitchFamily="34" charset="-122"/>
              </a:rPr>
              <a:t>余场国际会议作口头报告，推动</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针灸数字化</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写入</a:t>
            </a:r>
            <a:r>
              <a:rPr lang="en-US" altLang="zh-CN" sz="1400" dirty="0">
                <a:latin typeface="微软雅黑 Light" panose="020B0502040204020203" pitchFamily="34" charset="-122"/>
                <a:ea typeface="微软雅黑 Light" panose="020B0502040204020203" pitchFamily="34" charset="-122"/>
              </a:rPr>
              <a:t>UNESCO</a:t>
            </a:r>
            <a:r>
              <a:rPr lang="zh-CN" altLang="en-US" sz="1400" dirty="0">
                <a:latin typeface="微软雅黑 Light" panose="020B0502040204020203" pitchFamily="34" charset="-122"/>
                <a:ea typeface="微软雅黑 Light" panose="020B0502040204020203" pitchFamily="34" charset="-122"/>
              </a:rPr>
              <a:t>第三届</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一带一路</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青年创意与遗产论坛之总结报告。承担《针灸学》《人工智能与针灸》《系统针灸学》等研究生、本科生、盲校学生课程。在</a:t>
            </a:r>
            <a:r>
              <a:rPr lang="en-US" altLang="zh-CN" sz="1400" dirty="0">
                <a:latin typeface="微软雅黑 Light" panose="020B0502040204020203" pitchFamily="34" charset="-122"/>
                <a:ea typeface="微软雅黑 Light" panose="020B0502040204020203" pitchFamily="34" charset="-122"/>
              </a:rPr>
              <a:t>3</a:t>
            </a:r>
            <a:r>
              <a:rPr lang="zh-CN" altLang="en-US" sz="1400" dirty="0">
                <a:latin typeface="微软雅黑 Light" panose="020B0502040204020203" pitchFamily="34" charset="-122"/>
                <a:ea typeface="微软雅黑 Light" panose="020B0502040204020203" pitchFamily="34" charset="-122"/>
              </a:rPr>
              <a:t>部</a:t>
            </a:r>
            <a:r>
              <a:rPr lang="en-US" altLang="zh-CN" sz="1400" dirty="0">
                <a:latin typeface="微软雅黑 Light" panose="020B0502040204020203" pitchFamily="34" charset="-122"/>
                <a:ea typeface="微软雅黑 Light" panose="020B0502040204020203" pitchFamily="34" charset="-122"/>
              </a:rPr>
              <a:t>SCI</a:t>
            </a:r>
            <a:r>
              <a:rPr lang="zh-CN" altLang="en-US" sz="1400" dirty="0">
                <a:latin typeface="微软雅黑 Light" panose="020B0502040204020203" pitchFamily="34" charset="-122"/>
                <a:ea typeface="微软雅黑 Light" panose="020B0502040204020203" pitchFamily="34" charset="-122"/>
              </a:rPr>
              <a:t>期刊担任责任编辑</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学术编辑，在</a:t>
            </a:r>
            <a:r>
              <a:rPr lang="en-US" altLang="zh-CN" sz="1400" dirty="0">
                <a:latin typeface="微软雅黑 Light" panose="020B0502040204020203" pitchFamily="34" charset="-122"/>
                <a:ea typeface="微软雅黑 Light" panose="020B0502040204020203" pitchFamily="34" charset="-122"/>
              </a:rPr>
              <a:t> Interdisciplinary Sciences: Computational Life Sciences,</a:t>
            </a:r>
            <a:r>
              <a:rPr lang="zh-CN" altLang="en-US" sz="1400" dirty="0">
                <a:latin typeface="微软雅黑 Light" panose="020B0502040204020203" pitchFamily="34" charset="-122"/>
                <a:ea typeface="微软雅黑 Light" panose="020B0502040204020203" pitchFamily="34" charset="-122"/>
              </a:rPr>
              <a:t>《中国针灸》等</a:t>
            </a:r>
            <a:r>
              <a:rPr lang="en-US" altLang="zh-CN" sz="1400" dirty="0">
                <a:latin typeface="微软雅黑 Light" panose="020B0502040204020203" pitchFamily="34" charset="-122"/>
                <a:ea typeface="微软雅黑 Light" panose="020B0502040204020203" pitchFamily="34" charset="-122"/>
              </a:rPr>
              <a:t>14</a:t>
            </a:r>
            <a:r>
              <a:rPr lang="zh-CN" altLang="en-US" sz="1400" dirty="0">
                <a:latin typeface="微软雅黑 Light" panose="020B0502040204020203" pitchFamily="34" charset="-122"/>
                <a:ea typeface="微软雅黑 Light" panose="020B0502040204020203" pitchFamily="34" charset="-122"/>
              </a:rPr>
              <a:t>部期刊担任编委，在</a:t>
            </a:r>
            <a:r>
              <a:rPr lang="en-US" altLang="zh-CN" sz="1400" dirty="0">
                <a:latin typeface="微软雅黑 Light" panose="020B0502040204020203" pitchFamily="34" charset="-122"/>
                <a:ea typeface="微软雅黑 Light" panose="020B0502040204020203" pitchFamily="34" charset="-122"/>
              </a:rPr>
              <a:t>Phytomedicine </a:t>
            </a:r>
            <a:r>
              <a:rPr lang="zh-CN" altLang="en-US" sz="1400" dirty="0">
                <a:latin typeface="微软雅黑 Light" panose="020B0502040204020203" pitchFamily="34" charset="-122"/>
                <a:ea typeface="微软雅黑 Light" panose="020B0502040204020203" pitchFamily="34" charset="-122"/>
              </a:rPr>
              <a:t>等</a:t>
            </a:r>
            <a:r>
              <a:rPr lang="en-US" altLang="zh-CN" sz="1400" dirty="0">
                <a:latin typeface="微软雅黑 Light" panose="020B0502040204020203" pitchFamily="34" charset="-122"/>
                <a:ea typeface="微软雅黑 Light" panose="020B0502040204020203" pitchFamily="34" charset="-122"/>
              </a:rPr>
              <a:t>57</a:t>
            </a:r>
            <a:r>
              <a:rPr lang="zh-CN" altLang="en-US" sz="1400" dirty="0">
                <a:latin typeface="微软雅黑 Light" panose="020B0502040204020203" pitchFamily="34" charset="-122"/>
                <a:ea typeface="微软雅黑 Light" panose="020B0502040204020203" pitchFamily="34" charset="-122"/>
              </a:rPr>
              <a:t>部</a:t>
            </a:r>
            <a:r>
              <a:rPr lang="en-US" altLang="zh-CN" sz="1400" dirty="0">
                <a:latin typeface="微软雅黑 Light" panose="020B0502040204020203" pitchFamily="34" charset="-122"/>
                <a:ea typeface="微软雅黑 Light" panose="020B0502040204020203" pitchFamily="34" charset="-122"/>
              </a:rPr>
              <a:t>SCI</a:t>
            </a:r>
            <a:r>
              <a:rPr lang="zh-CN" altLang="en-US" sz="1400" dirty="0">
                <a:latin typeface="微软雅黑 Light" panose="020B0502040204020203" pitchFamily="34" charset="-122"/>
                <a:ea typeface="微软雅黑 Light" panose="020B0502040204020203" pitchFamily="34" charset="-122"/>
              </a:rPr>
              <a:t>期刊担任审稿人。担任</a:t>
            </a:r>
            <a:r>
              <a:rPr lang="en-US" altLang="zh-CN" sz="1400" dirty="0">
                <a:latin typeface="微软雅黑 Light" panose="020B0502040204020203" pitchFamily="34" charset="-122"/>
                <a:ea typeface="微软雅黑 Light" panose="020B0502040204020203" pitchFamily="34" charset="-122"/>
              </a:rPr>
              <a:t>4</a:t>
            </a:r>
            <a:r>
              <a:rPr lang="zh-CN" altLang="en-US" sz="1400" dirty="0">
                <a:latin typeface="微软雅黑 Light" panose="020B0502040204020203" pitchFamily="34" charset="-122"/>
                <a:ea typeface="微软雅黑 Light" panose="020B0502040204020203" pitchFamily="34" charset="-122"/>
              </a:rPr>
              <a:t>部</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十五五</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全国规划教材编委</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编写秘书。到访瑞士、德国、巴林、新加坡、韩国等地分享智能针灸的研究工作，所带领的医工交叉研究团队多名学生保送至北京大学、复旦大学深造。</a:t>
            </a:r>
            <a:endParaRPr lang="zh-CN" altLang="en-US" sz="1400" dirty="0">
              <a:latin typeface="微软雅黑 Light" panose="020B0502040204020203" pitchFamily="34" charset="-122"/>
              <a:ea typeface="微软雅黑 Light" panose="020B0502040204020203" pitchFamily="34" charset="-122"/>
            </a:endParaRPr>
          </a:p>
        </p:txBody>
      </p:sp>
      <p:sp>
        <p:nvSpPr>
          <p:cNvPr id="9" name="标题 1"/>
          <p:cNvSpPr>
            <a:spLocks noGrp="1"/>
          </p:cNvSpPr>
          <p:nvPr>
            <p:ph type="title"/>
          </p:nvPr>
        </p:nvSpPr>
        <p:spPr>
          <a:xfrm>
            <a:off x="367936" y="325937"/>
            <a:ext cx="11244943" cy="653778"/>
          </a:xfrm>
        </p:spPr>
        <p:txBody>
          <a:bodyPr>
            <a:normAutofit fontScale="90000"/>
          </a:bodyPr>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b="1" dirty="0">
                <a:solidFill>
                  <a:schemeClr val="bg2"/>
                </a:solidFill>
                <a:highlight>
                  <a:srgbClr val="008080"/>
                </a:highlight>
              </a:rPr>
              <a:t>       </a:t>
            </a:r>
            <a:r>
              <a:rPr lang="zh-CN" altLang="en-US" b="1" dirty="0">
                <a:solidFill>
                  <a:schemeClr val="bg2"/>
                </a:solidFill>
                <a:highlight>
                  <a:srgbClr val="008080"/>
                </a:highlight>
              </a:rPr>
              <a:t>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graphicFrame>
        <p:nvGraphicFramePr>
          <p:cNvPr id="4" name="对象 3"/>
          <p:cNvGraphicFramePr/>
          <p:nvPr/>
        </p:nvGraphicFramePr>
        <p:xfrm>
          <a:off x="819150" y="1471930"/>
          <a:ext cx="2586990" cy="3463925"/>
        </p:xfrm>
        <a:graphic>
          <a:graphicData uri="http://schemas.openxmlformats.org/presentationml/2006/ole">
            <mc:AlternateContent xmlns:mc="http://schemas.openxmlformats.org/markup-compatibility/2006">
              <mc:Choice xmlns:v="urn:schemas-microsoft-com:vml" Requires="v">
                <p:oleObj spid="_x0000_s6" name="" r:id="rId1" imgW="8077200" imgH="9639300" progId="Paint.Picture">
                  <p:embed/>
                </p:oleObj>
              </mc:Choice>
              <mc:Fallback>
                <p:oleObj name="" r:id="rId1" imgW="8077200" imgH="9639300" progId="Paint.Picture">
                  <p:embed/>
                  <p:pic>
                    <p:nvPicPr>
                      <p:cNvPr id="0" name="图片 5"/>
                      <p:cNvPicPr/>
                      <p:nvPr/>
                    </p:nvPicPr>
                    <p:blipFill>
                      <a:blip r:embed="rId2"/>
                      <a:stretch>
                        <a:fillRect/>
                      </a:stretch>
                    </p:blipFill>
                    <p:spPr>
                      <a:xfrm>
                        <a:off x="819150" y="1471930"/>
                        <a:ext cx="2586990" cy="3463925"/>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推拿手法、功法的规范化的基础与临床研究</a:t>
            </a:r>
            <a:endParaRPr lang="zh-CN" altLang="en-US" dirty="0">
              <a:solidFill>
                <a:schemeClr val="bg2"/>
              </a:solidFill>
              <a:highlight>
                <a:srgbClr val="008080"/>
              </a:highligh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7326" y="1850759"/>
            <a:ext cx="2023073" cy="3156481"/>
          </a:xfrm>
          <a:prstGeom prst="rect">
            <a:avLst/>
          </a:prstGeom>
        </p:spPr>
      </p:pic>
      <p:sp>
        <p:nvSpPr>
          <p:cNvPr id="5" name="文本框 4"/>
          <p:cNvSpPr txBox="1"/>
          <p:nvPr/>
        </p:nvSpPr>
        <p:spPr>
          <a:xfrm>
            <a:off x="4007223" y="1635223"/>
            <a:ext cx="6783331" cy="2768600"/>
          </a:xfrm>
          <a:prstGeom prst="rect">
            <a:avLst/>
          </a:prstGeom>
          <a:noFill/>
        </p:spPr>
        <p:txBody>
          <a:bodyPr wrap="square">
            <a:spAutoFit/>
          </a:bodyPr>
          <a:lstStyle/>
          <a:p>
            <a:pPr indent="355600" algn="l">
              <a:lnSpc>
                <a:spcPct val="150000"/>
              </a:lnSpc>
            </a:pPr>
            <a:r>
              <a:rPr lang="zh-CN" altLang="zh-CN" sz="2000" b="1" dirty="0">
                <a:latin typeface="微软雅黑 Light" panose="020B0502040204020203" pitchFamily="34" charset="-122"/>
                <a:ea typeface="微软雅黑 Light" panose="020B0502040204020203" pitchFamily="34" charset="-122"/>
              </a:rPr>
              <a:t>吴云川</a:t>
            </a:r>
            <a:r>
              <a:rPr lang="en-US" altLang="zh-CN" sz="1800" kern="100" dirty="0">
                <a:effectLst/>
                <a:latin typeface="微软雅黑 Light" panose="020B0502040204020203" pitchFamily="34" charset="-122"/>
                <a:ea typeface="微软雅黑 Light" panose="020B0502040204020203" pitchFamily="34" charset="-122"/>
              </a:rPr>
              <a:t>   </a:t>
            </a:r>
            <a:r>
              <a:rPr lang="zh-CN" altLang="zh-CN" sz="1600" dirty="0">
                <a:latin typeface="微软雅黑 Light" panose="020B0502040204020203" pitchFamily="34" charset="-122"/>
                <a:ea typeface="微软雅黑 Light" panose="020B0502040204020203" pitchFamily="34" charset="-122"/>
              </a:rPr>
              <a:t>南京中医药大学针灸推拿学院▪养生康复学院</a:t>
            </a:r>
            <a:r>
              <a:rPr lang="zh-CN" altLang="en-US" sz="1600" dirty="0">
                <a:latin typeface="微软雅黑 Light" panose="020B0502040204020203" pitchFamily="34" charset="-122"/>
                <a:ea typeface="微软雅黑 Light" panose="020B0502040204020203" pitchFamily="34" charset="-122"/>
              </a:rPr>
              <a:t>教授，博士研究生导师。国家体育总局健身气功精英计划培养对象，中国医学气功学会副会长，世界中医药联合会中医手法专业委员会副会长，中国医学气功学会气功教育专业委员会副主任委员，中华中医药学会推拿专业委员会常务委员。</a:t>
            </a:r>
            <a:endParaRPr lang="zh-CN" altLang="en-US" sz="1600" dirty="0">
              <a:latin typeface="微软雅黑 Light" panose="020B0502040204020203" pitchFamily="34" charset="-122"/>
              <a:ea typeface="微软雅黑 Light" panose="020B0502040204020203" pitchFamily="34" charset="-122"/>
            </a:endParaRPr>
          </a:p>
          <a:p>
            <a:pPr indent="355600" algn="l">
              <a:lnSpc>
                <a:spcPct val="150000"/>
              </a:lnSpc>
            </a:pPr>
            <a:r>
              <a:rPr lang="zh-CN" altLang="en-US" sz="1600" b="1" dirty="0">
                <a:latin typeface="微软雅黑 Light" panose="020B0502040204020203" pitchFamily="34" charset="-122"/>
                <a:ea typeface="微软雅黑 Light" panose="020B0502040204020203" pitchFamily="34" charset="-122"/>
              </a:rPr>
              <a:t>长期从事手法功法对筋骨疾病和代谢疾病干预机制研究、功法导引处方临床研究和小儿推拿文献研究。</a:t>
            </a:r>
            <a:endParaRPr lang="zh-CN" altLang="en-US" sz="1600" b="1"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02</a:t>
            </a:r>
            <a:r>
              <a:rPr lang="zh-CN" altLang="en-US" sz="2200" b="1" dirty="0">
                <a:solidFill>
                  <a:schemeClr val="bg2"/>
                </a:solidFill>
                <a:highlight>
                  <a:srgbClr val="008080"/>
                </a:highlight>
              </a:rPr>
              <a:t>推拿手法、功法的规范化的基础与临床研究</a:t>
            </a:r>
            <a:endParaRPr lang="zh-CN" altLang="en-US" dirty="0">
              <a:solidFill>
                <a:schemeClr val="bg2"/>
              </a:solidFill>
              <a:highlight>
                <a:srgbClr val="008080"/>
              </a:highlight>
            </a:endParaRPr>
          </a:p>
        </p:txBody>
      </p:sp>
      <p:pic>
        <p:nvPicPr>
          <p:cNvPr id="3" name="图片 2"/>
          <p:cNvPicPr>
            <a:picLocks noChangeAspect="1"/>
          </p:cNvPicPr>
          <p:nvPr/>
        </p:nvPicPr>
        <p:blipFill>
          <a:blip r:embed="rId1"/>
          <a:stretch>
            <a:fillRect/>
          </a:stretch>
        </p:blipFill>
        <p:spPr>
          <a:xfrm>
            <a:off x="1050290" y="1671320"/>
            <a:ext cx="2292985" cy="2861945"/>
          </a:xfrm>
          <a:prstGeom prst="rect">
            <a:avLst/>
          </a:prstGeom>
        </p:spPr>
      </p:pic>
      <p:sp>
        <p:nvSpPr>
          <p:cNvPr id="7" name="文本框 6"/>
          <p:cNvSpPr txBox="1"/>
          <p:nvPr/>
        </p:nvSpPr>
        <p:spPr>
          <a:xfrm>
            <a:off x="4007223" y="1635223"/>
            <a:ext cx="6783331" cy="3507740"/>
          </a:xfrm>
          <a:prstGeom prst="rect">
            <a:avLst/>
          </a:prstGeom>
          <a:noFill/>
        </p:spPr>
        <p:txBody>
          <a:bodyPr wrap="square">
            <a:spAutoFit/>
          </a:bodyPr>
          <a:lstStyle/>
          <a:p>
            <a:pPr indent="355600" algn="l">
              <a:lnSpc>
                <a:spcPct val="150000"/>
              </a:lnSpc>
            </a:pPr>
            <a:r>
              <a:rPr lang="zh-CN" altLang="zh-CN" sz="2000" b="1" dirty="0">
                <a:latin typeface="微软雅黑 Light" panose="020B0502040204020203" pitchFamily="34" charset="-122"/>
                <a:ea typeface="微软雅黑 Light" panose="020B0502040204020203" pitchFamily="34" charset="-122"/>
              </a:rPr>
              <a:t>韦庆波</a:t>
            </a:r>
            <a:r>
              <a:rPr lang="en-US" altLang="zh-CN" sz="1800" kern="100" dirty="0">
                <a:effectLst/>
                <a:latin typeface="微软雅黑 Light" panose="020B0502040204020203" pitchFamily="34" charset="-122"/>
                <a:ea typeface="微软雅黑 Light" panose="020B0502040204020203" pitchFamily="34" charset="-122"/>
              </a:rPr>
              <a:t>   </a:t>
            </a:r>
            <a:r>
              <a:rPr lang="zh-CN" altLang="zh-CN" sz="1600" dirty="0">
                <a:latin typeface="微软雅黑 Light" panose="020B0502040204020203" pitchFamily="34" charset="-122"/>
                <a:ea typeface="微软雅黑 Light" panose="020B0502040204020203" pitchFamily="34" charset="-122"/>
              </a:rPr>
              <a:t>南京中医药大学针灸推拿学院▪养生康复学院</a:t>
            </a:r>
            <a:r>
              <a:rPr lang="zh-CN" altLang="en-US" sz="1600" dirty="0">
                <a:latin typeface="微软雅黑 Light" panose="020B0502040204020203" pitchFamily="34" charset="-122"/>
                <a:ea typeface="微软雅黑 Light" panose="020B0502040204020203" pitchFamily="34" charset="-122"/>
              </a:rPr>
              <a:t>副教授，医学博士，硕士研究生导师，推拿学基础教研室、传统功法教研室副主任；中华中医药学会小儿推拿外治分会青年委员，中国民族医药学会推拿分会理事，中国康复医学会推拿技术与康复专业委员会青年委员，中国医学气功学会委员，江苏省康复医学会中医特色疗法专委会常务委员。</a:t>
            </a:r>
            <a:endParaRPr lang="zh-CN" altLang="en-US" sz="1600" dirty="0">
              <a:latin typeface="微软雅黑 Light" panose="020B0502040204020203" pitchFamily="34" charset="-122"/>
              <a:ea typeface="微软雅黑 Light" panose="020B0502040204020203" pitchFamily="34" charset="-122"/>
            </a:endParaRPr>
          </a:p>
          <a:p>
            <a:pPr indent="355600" algn="l">
              <a:lnSpc>
                <a:spcPct val="150000"/>
              </a:lnSpc>
            </a:pPr>
            <a:r>
              <a:rPr lang="zh-CN" altLang="en-US" sz="1600" b="1" dirty="0">
                <a:latin typeface="微软雅黑 Light" panose="020B0502040204020203" pitchFamily="34" charset="-122"/>
                <a:ea typeface="微软雅黑 Light" panose="020B0502040204020203" pitchFamily="34" charset="-122"/>
              </a:rPr>
              <a:t>主要从事推拿手法、功法的规范化的基础与临床研究；针灸治疗眼表疾病的基础与临床研究</a:t>
            </a:r>
            <a:r>
              <a:rPr lang="zh-CN" altLang="en-US" sz="1600" dirty="0">
                <a:latin typeface="微软雅黑 Light" panose="020B0502040204020203" pitchFamily="34" charset="-122"/>
                <a:ea typeface="微软雅黑 Light" panose="020B0502040204020203" pitchFamily="34" charset="-122"/>
              </a:rPr>
              <a:t>。主持国家自然科学基金项目、江苏省教育科学规划项目等。在国内外期刊发表学术论文50余篇。副主编/参编国家规划教材4部。获得实用新型专利3项。</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80"/>
                </a:highlight>
              </a:rPr>
              <a:t>100601</a:t>
            </a:r>
            <a:r>
              <a:rPr lang="zh-CN" altLang="en-US" b="1" dirty="0">
                <a:solidFill>
                  <a:schemeClr val="bg2"/>
                </a:solidFill>
                <a:highlight>
                  <a:srgbClr val="800080"/>
                </a:highlight>
              </a:rPr>
              <a:t>中西医结合基础                  </a:t>
            </a:r>
            <a:r>
              <a:rPr lang="en-US" altLang="zh-CN" sz="2200" b="1" dirty="0">
                <a:solidFill>
                  <a:schemeClr val="bg2"/>
                </a:solidFill>
                <a:highlight>
                  <a:srgbClr val="800080"/>
                </a:highlight>
              </a:rPr>
              <a:t>01</a:t>
            </a:r>
            <a:r>
              <a:rPr lang="zh-CN" altLang="en-US" sz="2200" b="1" dirty="0">
                <a:solidFill>
                  <a:schemeClr val="bg2"/>
                </a:solidFill>
                <a:highlight>
                  <a:srgbClr val="800080"/>
                </a:highlight>
              </a:rPr>
              <a:t>中西结合防治心脑血管疾病</a:t>
            </a:r>
            <a:endParaRPr lang="zh-CN" altLang="en-US" dirty="0">
              <a:solidFill>
                <a:schemeClr val="bg2"/>
              </a:solidFill>
              <a:highlight>
                <a:srgbClr val="800080"/>
              </a:highligh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6116" y="1606317"/>
            <a:ext cx="2501267" cy="3927348"/>
          </a:xfrm>
          <a:prstGeom prst="rect">
            <a:avLst/>
          </a:prstGeom>
        </p:spPr>
      </p:pic>
      <p:sp>
        <p:nvSpPr>
          <p:cNvPr id="3" name="文本框 2"/>
          <p:cNvSpPr txBox="1"/>
          <p:nvPr/>
        </p:nvSpPr>
        <p:spPr>
          <a:xfrm>
            <a:off x="4184681" y="1475187"/>
            <a:ext cx="7101884" cy="4189608"/>
          </a:xfrm>
          <a:prstGeom prst="rect">
            <a:avLst/>
          </a:prstGeom>
          <a:noFill/>
        </p:spPr>
        <p:txBody>
          <a:bodyPr wrap="square" rtlCol="0">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      傅淑平  </a:t>
            </a:r>
            <a:r>
              <a:rPr lang="zh-CN" altLang="en-US" sz="1600" dirty="0">
                <a:latin typeface="微软雅黑 Light" panose="020B0502040204020203" pitchFamily="34" charset="-122"/>
                <a:ea typeface="微软雅黑 Light" panose="020B0502040204020203" pitchFamily="34" charset="-122"/>
              </a:rPr>
              <a:t>医学博士，南京中医药大学教授、博导，江苏省第十四批“六大人才高峰”培养对象，江苏省第五期“</a:t>
            </a:r>
            <a:r>
              <a:rPr lang="en-US" altLang="zh-CN" sz="1600" dirty="0">
                <a:latin typeface="微软雅黑 Light" panose="020B0502040204020203" pitchFamily="34" charset="-122"/>
                <a:ea typeface="微软雅黑 Light" panose="020B0502040204020203" pitchFamily="34" charset="-122"/>
              </a:rPr>
              <a:t>333 </a:t>
            </a:r>
            <a:r>
              <a:rPr lang="zh-CN" altLang="en-US" sz="1600" dirty="0">
                <a:latin typeface="微软雅黑 Light" panose="020B0502040204020203" pitchFamily="34" charset="-122"/>
                <a:ea typeface="微软雅黑 Light" panose="020B0502040204020203" pitchFamily="34" charset="-122"/>
              </a:rPr>
              <a:t>工程”培养对象，香港大学、加州大学旧金山分校访问学者，中国中西医结合虚证与老年病专业委员会委员。</a:t>
            </a:r>
            <a:r>
              <a:rPr lang="zh-CN" altLang="en-US" sz="1600" b="1" dirty="0">
                <a:latin typeface="微软雅黑 Light" panose="020B0502040204020203" pitchFamily="34" charset="-122"/>
                <a:ea typeface="微软雅黑 Light" panose="020B0502040204020203" pitchFamily="34" charset="-122"/>
              </a:rPr>
              <a:t>主要以心脑血管疾病、代谢性疾病模型为研究载体，开展针药结合的神经生物学与表观遗传学机制研究</a:t>
            </a:r>
            <a:r>
              <a:rPr lang="zh-CN" altLang="en-US" sz="1600" dirty="0">
                <a:latin typeface="微软雅黑 Light" panose="020B0502040204020203" pitchFamily="34" charset="-122"/>
                <a:ea typeface="微软雅黑 Light" panose="020B0502040204020203" pitchFamily="34" charset="-122"/>
              </a:rPr>
              <a:t>，先后主持国家自然科学基金</a:t>
            </a:r>
            <a:r>
              <a:rPr lang="en-US" altLang="zh-CN" sz="16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项、省部级课题</a:t>
            </a:r>
            <a:r>
              <a:rPr lang="en-US" altLang="zh-CN" sz="1600" dirty="0">
                <a:latin typeface="微软雅黑 Light" panose="020B0502040204020203" pitchFamily="34" charset="-122"/>
                <a:ea typeface="微软雅黑 Light" panose="020B0502040204020203" pitchFamily="34" charset="-122"/>
              </a:rPr>
              <a:t>4</a:t>
            </a:r>
            <a:r>
              <a:rPr lang="zh-CN" altLang="en-US" sz="1600" dirty="0">
                <a:latin typeface="微软雅黑 Light" panose="020B0502040204020203" pitchFamily="34" charset="-122"/>
                <a:ea typeface="微软雅黑 Light" panose="020B0502040204020203" pitchFamily="34" charset="-122"/>
              </a:rPr>
              <a:t>项、厅级课题</a:t>
            </a:r>
            <a:r>
              <a:rPr lang="en-US" altLang="zh-CN" sz="16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项；参与</a:t>
            </a:r>
            <a:r>
              <a:rPr lang="en-US" altLang="zh-CN" sz="1600" dirty="0">
                <a:latin typeface="微软雅黑 Light" panose="020B0502040204020203" pitchFamily="34" charset="-122"/>
                <a:ea typeface="微软雅黑 Light" panose="020B0502040204020203" pitchFamily="34" charset="-122"/>
              </a:rPr>
              <a:t>973</a:t>
            </a:r>
            <a:r>
              <a:rPr lang="zh-CN" altLang="en-US" sz="1600" dirty="0">
                <a:latin typeface="微软雅黑 Light" panose="020B0502040204020203" pitchFamily="34" charset="-122"/>
                <a:ea typeface="微软雅黑 Light" panose="020B0502040204020203" pitchFamily="34" charset="-122"/>
              </a:rPr>
              <a:t>计划子课题</a:t>
            </a:r>
            <a:r>
              <a:rPr lang="en-US" altLang="zh-CN" sz="1600" dirty="0">
                <a:latin typeface="微软雅黑 Light" panose="020B0502040204020203" pitchFamily="34" charset="-122"/>
                <a:ea typeface="微软雅黑 Light" panose="020B0502040204020203" pitchFamily="34" charset="-122"/>
              </a:rPr>
              <a:t>1</a:t>
            </a:r>
            <a:r>
              <a:rPr lang="zh-CN" altLang="en-US" sz="1600" dirty="0">
                <a:latin typeface="微软雅黑 Light" panose="020B0502040204020203" pitchFamily="34" charset="-122"/>
                <a:ea typeface="微软雅黑 Light" panose="020B0502040204020203" pitchFamily="34" charset="-122"/>
              </a:rPr>
              <a:t>项、国家重点研发计划子课题</a:t>
            </a:r>
            <a:r>
              <a:rPr lang="en-US" altLang="zh-CN" sz="1600" dirty="0">
                <a:latin typeface="微软雅黑 Light" panose="020B0502040204020203" pitchFamily="34" charset="-122"/>
                <a:ea typeface="微软雅黑 Light" panose="020B0502040204020203" pitchFamily="34" charset="-122"/>
              </a:rPr>
              <a:t>1</a:t>
            </a:r>
            <a:r>
              <a:rPr lang="zh-CN" altLang="en-US" sz="1600" dirty="0">
                <a:latin typeface="微软雅黑 Light" panose="020B0502040204020203" pitchFamily="34" charset="-122"/>
                <a:ea typeface="微软雅黑 Light" panose="020B0502040204020203" pitchFamily="34" charset="-122"/>
              </a:rPr>
              <a:t>项、国家级课题</a:t>
            </a:r>
            <a:r>
              <a:rPr lang="en-US" altLang="zh-CN" sz="1600" dirty="0">
                <a:latin typeface="微软雅黑 Light" panose="020B0502040204020203" pitchFamily="34" charset="-122"/>
                <a:ea typeface="微软雅黑 Light" panose="020B0502040204020203" pitchFamily="34" charset="-122"/>
              </a:rPr>
              <a:t>15 </a:t>
            </a:r>
            <a:r>
              <a:rPr lang="zh-CN" altLang="en-US" sz="1600" dirty="0">
                <a:latin typeface="微软雅黑 Light" panose="020B0502040204020203" pitchFamily="34" charset="-122"/>
                <a:ea typeface="微软雅黑 Light" panose="020B0502040204020203" pitchFamily="34" charset="-122"/>
              </a:rPr>
              <a:t>项，省部级及厅级项目</a:t>
            </a:r>
            <a:r>
              <a:rPr lang="en-US" altLang="zh-CN" sz="1600" dirty="0">
                <a:latin typeface="微软雅黑 Light" panose="020B0502040204020203" pitchFamily="34" charset="-122"/>
                <a:ea typeface="微软雅黑 Light" panose="020B0502040204020203" pitchFamily="34" charset="-122"/>
              </a:rPr>
              <a:t>9</a:t>
            </a:r>
            <a:r>
              <a:rPr lang="zh-CN" altLang="en-US" sz="1600" dirty="0">
                <a:latin typeface="微软雅黑 Light" panose="020B0502040204020203" pitchFamily="34" charset="-122"/>
                <a:ea typeface="微软雅黑 Light" panose="020B0502040204020203" pitchFamily="34" charset="-122"/>
              </a:rPr>
              <a:t>项。发表论文</a:t>
            </a:r>
            <a:r>
              <a:rPr lang="en-US" altLang="zh-CN" sz="1600" dirty="0">
                <a:latin typeface="微软雅黑 Light" panose="020B0502040204020203" pitchFamily="34" charset="-122"/>
                <a:ea typeface="微软雅黑 Light" panose="020B0502040204020203" pitchFamily="34" charset="-122"/>
              </a:rPr>
              <a:t>90</a:t>
            </a:r>
            <a:r>
              <a:rPr lang="zh-CN" altLang="en-US" sz="1600" dirty="0">
                <a:latin typeface="微软雅黑 Light" panose="020B0502040204020203" pitchFamily="34" charset="-122"/>
                <a:ea typeface="微软雅黑 Light" panose="020B0502040204020203" pitchFamily="34" charset="-122"/>
              </a:rPr>
              <a:t>余篇，成果荣获中国针灸学会科学技术一等奖，“以岭中医药奖”二等奖，南京市自然科学优秀学术论文二等奖等；获得软件著作权</a:t>
            </a:r>
            <a:r>
              <a:rPr lang="en-US" altLang="zh-CN" sz="1600" dirty="0">
                <a:latin typeface="微软雅黑 Light" panose="020B0502040204020203" pitchFamily="34" charset="-122"/>
                <a:ea typeface="微软雅黑 Light" panose="020B0502040204020203" pitchFamily="34" charset="-122"/>
              </a:rPr>
              <a:t>3</a:t>
            </a:r>
            <a:r>
              <a:rPr lang="zh-CN" altLang="en-US" sz="1600" dirty="0">
                <a:latin typeface="微软雅黑 Light" panose="020B0502040204020203" pitchFamily="34" charset="-122"/>
                <a:ea typeface="微软雅黑 Light" panose="020B0502040204020203" pitchFamily="34" charset="-122"/>
              </a:rPr>
              <a:t>项。 </a:t>
            </a:r>
            <a:endParaRPr lang="en-US" altLang="zh-CN" sz="1600" dirty="0">
              <a:latin typeface="微软雅黑 Light" panose="020B0502040204020203" pitchFamily="34" charset="-122"/>
              <a:ea typeface="微软雅黑 Light" panose="020B0502040204020203" pitchFamily="34" charset="-122"/>
            </a:endParaRPr>
          </a:p>
          <a:p>
            <a:pPr>
              <a:lnSpc>
                <a:spcPct val="150000"/>
              </a:lnSpc>
            </a:pPr>
            <a:r>
              <a:rPr lang="zh-CN" altLang="en-US" sz="1600" dirty="0">
                <a:latin typeface="微软雅黑 Light" panose="020B0502040204020203" pitchFamily="34" charset="-122"/>
                <a:ea typeface="微软雅黑 Light" panose="020B0502040204020203" pitchFamily="34" charset="-122"/>
              </a:rPr>
              <a:t>    对学生要求</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热爱本专业，有较强的学习和动手能力，有较好的英语读写能力。本人工作所在地为针药结合教育部重点实验室，能提供良好的研究平台。</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8208" y="462124"/>
            <a:ext cx="11244943" cy="653778"/>
          </a:xfrm>
        </p:spPr>
        <p:txBody>
          <a:bodyPr>
            <a:normAutofit fontScale="90000"/>
          </a:bodyPr>
          <a:lstStyle/>
          <a:p>
            <a:r>
              <a:rPr lang="en-US" altLang="zh-CN" b="1" dirty="0">
                <a:solidFill>
                  <a:schemeClr val="bg1"/>
                </a:solidFill>
                <a:highlight>
                  <a:srgbClr val="008000"/>
                </a:highlight>
              </a:rPr>
              <a:t>100215</a:t>
            </a:r>
            <a:r>
              <a:rPr lang="zh-CN" altLang="en-US" b="1" dirty="0">
                <a:solidFill>
                  <a:schemeClr val="bg1"/>
                </a:solidFill>
                <a:highlight>
                  <a:srgbClr val="008000"/>
                </a:highlight>
              </a:rPr>
              <a:t>康复医学与理疗学                </a:t>
            </a:r>
            <a:r>
              <a:rPr lang="en-US" altLang="zh-CN" sz="2200" b="1" dirty="0">
                <a:solidFill>
                  <a:schemeClr val="bg1"/>
                </a:solidFill>
                <a:highlight>
                  <a:srgbClr val="008000"/>
                </a:highlight>
              </a:rPr>
              <a:t>01</a:t>
            </a:r>
            <a:r>
              <a:rPr lang="zh-CN" altLang="en-US" sz="2200" b="1" dirty="0">
                <a:solidFill>
                  <a:schemeClr val="bg1"/>
                </a:solidFill>
                <a:highlight>
                  <a:srgbClr val="008000"/>
                </a:highlight>
              </a:rPr>
              <a:t>慢病中西医结合康复研究</a:t>
            </a:r>
            <a:endParaRPr lang="zh-CN" altLang="en-US" b="1" dirty="0">
              <a:solidFill>
                <a:schemeClr val="bg1"/>
              </a:solidFill>
              <a:highlight>
                <a:srgbClr val="008000"/>
              </a:highlight>
            </a:endParaRPr>
          </a:p>
        </p:txBody>
      </p:sp>
      <p:pic>
        <p:nvPicPr>
          <p:cNvPr id="1026"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20451" r="18193"/>
          <a:stretch>
            <a:fillRect/>
          </a:stretch>
        </p:blipFill>
        <p:spPr bwMode="auto">
          <a:xfrm>
            <a:off x="1017775" y="1681163"/>
            <a:ext cx="1752319"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文本框 4"/>
          <p:cNvSpPr txBox="1"/>
          <p:nvPr/>
        </p:nvSpPr>
        <p:spPr>
          <a:xfrm>
            <a:off x="3119717" y="1356916"/>
            <a:ext cx="7924800" cy="3912610"/>
          </a:xfrm>
          <a:prstGeom prst="rect">
            <a:avLst/>
          </a:prstGeom>
          <a:noFill/>
        </p:spPr>
        <p:txBody>
          <a:bodyPr wrap="square">
            <a:spAutoFit/>
          </a:bodyPr>
          <a:lstStyle/>
          <a:p>
            <a:pPr indent="356870" algn="just">
              <a:lnSpc>
                <a:spcPct val="150000"/>
              </a:lnSpc>
            </a:pPr>
            <a:r>
              <a:rPr lang="zh-CN" altLang="zh-CN" sz="2000" b="1" dirty="0">
                <a:latin typeface="微软雅黑 Light" panose="020B0502040204020203" pitchFamily="34" charset="-122"/>
                <a:ea typeface="微软雅黑 Light" panose="020B0502040204020203" pitchFamily="34" charset="-122"/>
              </a:rPr>
              <a:t>王磊</a:t>
            </a:r>
            <a:r>
              <a:rPr lang="en-US" altLang="zh-CN" sz="18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1600" dirty="0">
                <a:latin typeface="微软雅黑 Light" panose="020B0502040204020203" pitchFamily="34" charset="-122"/>
                <a:ea typeface="微软雅黑 Light" panose="020B0502040204020203" pitchFamily="34" charset="-122"/>
              </a:rPr>
              <a:t>德国医学博士，教授，博士生导师。南京中医药大学康复医学系主任，江苏省老年医院及南京鼓楼医院外聘专家。国家一流专业及江苏省产教融合品牌专业负责人，康复医学与理疗学硕士点负责人，江苏省“青蓝工程”优秀教学团队及重点学科带头人。中华医学会心血管病学分会心脏康复学组委员，中华医学会物理医学与康复分会心肺康复学组委员，中国医师协会康复医师分会心肺康复专业委员会秘书长，中国康复医学会心脏康复及呼吸康复专业委员会委员；江苏省康复医学会心血管病康复专业委员会副主任委员。</a:t>
            </a:r>
            <a:endParaRPr lang="zh-CN" altLang="zh-CN" sz="1600" dirty="0">
              <a:latin typeface="微软雅黑 Light" panose="020B0502040204020203" pitchFamily="34" charset="-122"/>
              <a:ea typeface="微软雅黑 Light" panose="020B0502040204020203" pitchFamily="34" charset="-122"/>
            </a:endParaRPr>
          </a:p>
          <a:p>
            <a:pPr indent="356870" algn="just">
              <a:lnSpc>
                <a:spcPct val="150000"/>
              </a:lnSpc>
            </a:pPr>
            <a:r>
              <a:rPr lang="zh-CN" altLang="zh-CN" sz="1600" b="1" dirty="0">
                <a:latin typeface="微软雅黑 Light" panose="020B0502040204020203" pitchFamily="34" charset="-122"/>
                <a:ea typeface="微软雅黑 Light" panose="020B0502040204020203" pitchFamily="34" charset="-122"/>
              </a:rPr>
              <a:t>主要研究方向为慢性疾病中西医结合康复及相关机制研究</a:t>
            </a:r>
            <a:r>
              <a:rPr lang="zh-CN" altLang="zh-CN" sz="1600" dirty="0">
                <a:latin typeface="微软雅黑 Light" panose="020B0502040204020203" pitchFamily="34" charset="-122"/>
                <a:ea typeface="微软雅黑 Light" panose="020B0502040204020203" pitchFamily="34" charset="-122"/>
              </a:rPr>
              <a:t>。主持国家自然科学基金面上项目及省部级课题多项，发表</a:t>
            </a:r>
            <a:r>
              <a:rPr lang="en-US" altLang="zh-CN" sz="1600" dirty="0">
                <a:latin typeface="微软雅黑 Light" panose="020B0502040204020203" pitchFamily="34" charset="-122"/>
                <a:ea typeface="微软雅黑 Light" panose="020B0502040204020203" pitchFamily="34" charset="-122"/>
              </a:rPr>
              <a:t>SCI</a:t>
            </a:r>
            <a:r>
              <a:rPr lang="zh-CN" altLang="zh-CN" sz="1600" dirty="0">
                <a:latin typeface="微软雅黑 Light" panose="020B0502040204020203" pitchFamily="34" charset="-122"/>
                <a:ea typeface="微软雅黑 Light" panose="020B0502040204020203" pitchFamily="34" charset="-122"/>
              </a:rPr>
              <a:t>文章</a:t>
            </a:r>
            <a:r>
              <a:rPr lang="en-US" altLang="zh-CN" sz="1600" dirty="0">
                <a:latin typeface="微软雅黑 Light" panose="020B0502040204020203" pitchFamily="34" charset="-122"/>
                <a:ea typeface="微软雅黑 Light" panose="020B0502040204020203" pitchFamily="34" charset="-122"/>
              </a:rPr>
              <a:t>20</a:t>
            </a:r>
            <a:r>
              <a:rPr lang="zh-CN" altLang="zh-CN" sz="1600" dirty="0">
                <a:latin typeface="微软雅黑 Light" panose="020B0502040204020203" pitchFamily="34" charset="-122"/>
                <a:ea typeface="微软雅黑 Light" panose="020B0502040204020203" pitchFamily="34" charset="-122"/>
              </a:rPr>
              <a:t>余篇。主编心脏康复专著</a:t>
            </a:r>
            <a:r>
              <a:rPr lang="en-US" altLang="zh-CN" sz="1600" dirty="0">
                <a:latin typeface="微软雅黑 Light" panose="020B0502040204020203" pitchFamily="34" charset="-122"/>
                <a:ea typeface="微软雅黑 Light" panose="020B0502040204020203" pitchFamily="34" charset="-122"/>
              </a:rPr>
              <a:t>4</a:t>
            </a:r>
            <a:r>
              <a:rPr lang="zh-CN" altLang="zh-CN" sz="1600" dirty="0">
                <a:latin typeface="微软雅黑 Light" panose="020B0502040204020203" pitchFamily="34" charset="-122"/>
                <a:ea typeface="微软雅黑 Light" panose="020B0502040204020203" pitchFamily="34" charset="-122"/>
              </a:rPr>
              <a:t>本，执笔撰写心脏康复中国专家共识</a:t>
            </a:r>
            <a:r>
              <a:rPr lang="en-US" altLang="zh-CN" sz="1600" dirty="0">
                <a:latin typeface="微软雅黑 Light" panose="020B0502040204020203" pitchFamily="34" charset="-122"/>
                <a:ea typeface="微软雅黑 Light" panose="020B0502040204020203" pitchFamily="34" charset="-122"/>
              </a:rPr>
              <a:t>4</a:t>
            </a:r>
            <a:r>
              <a:rPr lang="zh-CN" altLang="zh-CN" sz="1600" dirty="0">
                <a:latin typeface="微软雅黑 Light" panose="020B0502040204020203" pitchFamily="34" charset="-122"/>
                <a:ea typeface="微软雅黑 Light" panose="020B0502040204020203" pitchFamily="34" charset="-122"/>
              </a:rPr>
              <a:t>项，获得中国康复医学会科学技术二等奖</a:t>
            </a:r>
            <a:r>
              <a:rPr lang="en-US" altLang="zh-CN" sz="1600" dirty="0">
                <a:latin typeface="微软雅黑 Light" panose="020B0502040204020203" pitchFamily="34" charset="-122"/>
                <a:ea typeface="微软雅黑 Light" panose="020B0502040204020203" pitchFamily="34" charset="-122"/>
              </a:rPr>
              <a:t>1</a:t>
            </a:r>
            <a:r>
              <a:rPr lang="zh-CN" altLang="zh-CN" sz="1600" dirty="0">
                <a:latin typeface="微软雅黑 Light" panose="020B0502040204020203" pitchFamily="34" charset="-122"/>
                <a:ea typeface="微软雅黑 Light" panose="020B0502040204020203" pitchFamily="34" charset="-122"/>
              </a:rPr>
              <a:t>项。</a:t>
            </a:r>
            <a:endParaRPr lang="zh-CN" altLang="zh-CN"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80"/>
                </a:highlight>
              </a:rPr>
              <a:t>100601</a:t>
            </a:r>
            <a:r>
              <a:rPr lang="zh-CN" altLang="en-US" b="1" dirty="0">
                <a:solidFill>
                  <a:schemeClr val="bg2"/>
                </a:solidFill>
                <a:highlight>
                  <a:srgbClr val="800080"/>
                </a:highlight>
              </a:rPr>
              <a:t>中西医结合基础                  </a:t>
            </a:r>
            <a:r>
              <a:rPr lang="en-US" altLang="zh-CN" sz="2200" b="1" dirty="0">
                <a:solidFill>
                  <a:schemeClr val="bg2"/>
                </a:solidFill>
                <a:highlight>
                  <a:srgbClr val="800080"/>
                </a:highlight>
              </a:rPr>
              <a:t>01</a:t>
            </a:r>
            <a:r>
              <a:rPr lang="zh-CN" altLang="en-US" sz="2200" b="1" dirty="0">
                <a:solidFill>
                  <a:schemeClr val="bg2"/>
                </a:solidFill>
                <a:highlight>
                  <a:srgbClr val="800080"/>
                </a:highlight>
              </a:rPr>
              <a:t>中西结合防治心脑血管疾病</a:t>
            </a:r>
            <a:endParaRPr lang="zh-CN" altLang="en-US" dirty="0">
              <a:solidFill>
                <a:schemeClr val="bg2"/>
              </a:solidFill>
              <a:highlight>
                <a:srgbClr val="800080"/>
              </a:highlight>
            </a:endParaRPr>
          </a:p>
        </p:txBody>
      </p:sp>
      <p:sp>
        <p:nvSpPr>
          <p:cNvPr id="3" name="文本框 2"/>
          <p:cNvSpPr txBox="1"/>
          <p:nvPr/>
        </p:nvSpPr>
        <p:spPr>
          <a:xfrm>
            <a:off x="4184681" y="1475187"/>
            <a:ext cx="7101884" cy="4246245"/>
          </a:xfrm>
          <a:prstGeom prst="rect">
            <a:avLst/>
          </a:prstGeom>
          <a:noFill/>
        </p:spPr>
        <p:txBody>
          <a:bodyPr wrap="square" rtlCol="0">
            <a:spAutoFit/>
          </a:bodyPr>
          <a:lstStyle/>
          <a:p>
            <a:pPr algn="just">
              <a:lnSpc>
                <a:spcPct val="150000"/>
              </a:lnSpc>
              <a:buNone/>
            </a:pPr>
            <a:r>
              <a:rPr lang="en-US"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景欣悦 </a:t>
            </a:r>
            <a:r>
              <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博士，</a:t>
            </a:r>
            <a:r>
              <a:rPr lang="zh-CN" altLang="en-US" sz="1600" dirty="0">
                <a:latin typeface="微软雅黑 Light" panose="020B0502040204020203" pitchFamily="34" charset="-122"/>
                <a:ea typeface="微软雅黑 Light" panose="020B0502040204020203" pitchFamily="34" charset="-122"/>
              </a:rPr>
              <a:t>南京中医药大学教授、硕导，南京中医药大学博士后，美国密歇根大学访问学者，中国针灸学会数智针灸专业委员会委员。主要开展针药结合治疗代谢性疾病及心脑血管疾病的效应及机制研究。先后主持国家自然科学基金1项、厅局级重大项目3项，校级课题5项；参与国家重点研发计划子课题1项、国家级课题13项，省部级及厅级项目5项。发表论文70余篇，成果荣获中国中西医结合学会一等奖1项、中国针灸学会一等奖1项、高等学校科学研究优秀成果奖（科学技术）自然科学二等奖，南京中医药大学第四届以岭中医药奖二等奖。</a:t>
            </a:r>
            <a:endParaRPr lang="zh-CN" altLang="en-US" sz="1600" dirty="0">
              <a:latin typeface="微软雅黑 Light" panose="020B0502040204020203" pitchFamily="34" charset="-122"/>
              <a:ea typeface="微软雅黑 Light" panose="020B0502040204020203" pitchFamily="34" charset="-122"/>
            </a:endParaRPr>
          </a:p>
          <a:p>
            <a:pPr algn="just">
              <a:lnSpc>
                <a:spcPct val="150000"/>
              </a:lnSpc>
              <a:buNone/>
            </a:pP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对学生要求: 思路活跃、有创新意识，爱岗敬业、勤于思考、乐于合作，有较强的实践动手能力，恪守学术道德规范。本人工作所在的针药结合教育部重点实验室能提供良好的研究平台。</a:t>
            </a:r>
            <a:endParaRPr lang="zh-CN" altLang="en-US" sz="1600" dirty="0">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93797" y="1858297"/>
            <a:ext cx="2433924" cy="32439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80"/>
                </a:highlight>
              </a:rPr>
              <a:t>100601</a:t>
            </a:r>
            <a:r>
              <a:rPr lang="zh-CN" altLang="en-US" b="1" dirty="0">
                <a:solidFill>
                  <a:schemeClr val="bg2"/>
                </a:solidFill>
                <a:highlight>
                  <a:srgbClr val="800080"/>
                </a:highlight>
              </a:rPr>
              <a:t>中西医结合基础                     </a:t>
            </a:r>
            <a:r>
              <a:rPr lang="zh-CN" altLang="en-US" sz="1800" b="1" dirty="0">
                <a:solidFill>
                  <a:schemeClr val="bg2"/>
                </a:solidFill>
                <a:highlight>
                  <a:srgbClr val="800080"/>
                </a:highlight>
              </a:rPr>
              <a:t>中西医结合抗肿瘤的机制研究</a:t>
            </a:r>
            <a:endParaRPr lang="zh-CN" altLang="en-US" sz="1800" b="1" dirty="0">
              <a:solidFill>
                <a:schemeClr val="bg2"/>
              </a:solidFill>
              <a:highlight>
                <a:srgbClr val="800080"/>
              </a:highlight>
            </a:endParaRPr>
          </a:p>
        </p:txBody>
      </p:sp>
      <p:sp>
        <p:nvSpPr>
          <p:cNvPr id="3" name="文本框 2"/>
          <p:cNvSpPr txBox="1"/>
          <p:nvPr/>
        </p:nvSpPr>
        <p:spPr>
          <a:xfrm>
            <a:off x="4184681" y="1475187"/>
            <a:ext cx="7101884" cy="3617595"/>
          </a:xfrm>
          <a:prstGeom prst="rect">
            <a:avLst/>
          </a:prstGeom>
          <a:noFill/>
        </p:spPr>
        <p:txBody>
          <a:bodyPr wrap="square" rtlCol="0">
            <a:spAutoFit/>
          </a:bodyPr>
          <a:lstStyle/>
          <a:p>
            <a:pPr algn="just">
              <a:lnSpc>
                <a:spcPts val="2500"/>
              </a:lnSpc>
              <a:spcBef>
                <a:spcPts val="0"/>
              </a:spcBef>
            </a:pPr>
            <a:r>
              <a:rPr lang="zh-CN" altLang="en-US" sz="2000" b="1" dirty="0">
                <a:latin typeface="微软雅黑" panose="020B0503020204020204" charset="-122"/>
                <a:ea typeface="微软雅黑" panose="020B0503020204020204" charset="-122"/>
                <a:cs typeface="微软雅黑" panose="020B0503020204020204" charset="-122"/>
              </a:rPr>
              <a:t>葛立林</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 </a:t>
            </a:r>
            <a:r>
              <a:rPr lang="zh-CN" altLang="zh-CN" sz="1600" dirty="0">
                <a:latin typeface="微软雅黑" panose="020B0503020204020204" charset="-122"/>
                <a:ea typeface="微软雅黑" panose="020B0503020204020204" charset="-122"/>
                <a:cs typeface="微软雅黑" panose="020B0503020204020204" charset="-122"/>
              </a:rPr>
              <a:t>博士，</a:t>
            </a:r>
            <a:r>
              <a:rPr lang="zh-CN" altLang="en-US" sz="1600" dirty="0">
                <a:latin typeface="微软雅黑" panose="020B0503020204020204" charset="-122"/>
                <a:ea typeface="微软雅黑" panose="020B0503020204020204" charset="-122"/>
                <a:cs typeface="微软雅黑" panose="020B0503020204020204" charset="-122"/>
              </a:rPr>
              <a:t>副</a:t>
            </a:r>
            <a:r>
              <a:rPr lang="zh-CN" altLang="zh-CN" sz="1600" dirty="0">
                <a:latin typeface="微软雅黑" panose="020B0503020204020204" charset="-122"/>
                <a:ea typeface="微软雅黑" panose="020B0503020204020204" charset="-122"/>
                <a:cs typeface="微软雅黑" panose="020B0503020204020204" charset="-122"/>
              </a:rPr>
              <a:t>教授</a:t>
            </a:r>
            <a:r>
              <a:rPr lang="zh-CN" altLang="en-US" sz="1600" dirty="0">
                <a:latin typeface="微软雅黑" panose="020B0503020204020204" charset="-122"/>
                <a:ea typeface="微软雅黑" panose="020B0503020204020204" charset="-122"/>
                <a:cs typeface="微软雅黑" panose="020B0503020204020204" charset="-122"/>
              </a:rPr>
              <a:t>，硕士研究生导师，英国贝尔法斯特女王大学、澳门大学访问学者</a:t>
            </a:r>
            <a:r>
              <a:rPr lang="zh-CN"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江苏省“双创博士”引进人才，南京市中青年拔尖人才。</a:t>
            </a:r>
            <a:r>
              <a:rPr lang="zh-CN" altLang="zh-CN" sz="1600" dirty="0">
                <a:latin typeface="微软雅黑" panose="020B0503020204020204" charset="-122"/>
                <a:ea typeface="微软雅黑" panose="020B0503020204020204" charset="-122"/>
                <a:cs typeface="微软雅黑" panose="020B0503020204020204" charset="-122"/>
              </a:rPr>
              <a:t>担任江苏省</a:t>
            </a:r>
            <a:r>
              <a:rPr lang="zh-CN" altLang="en-US" sz="1600" dirty="0">
                <a:latin typeface="微软雅黑" panose="020B0503020204020204" charset="-122"/>
                <a:ea typeface="微软雅黑" panose="020B0503020204020204" charset="-122"/>
                <a:cs typeface="微软雅黑" panose="020B0503020204020204" charset="-122"/>
              </a:rPr>
              <a:t>中医药健康养生技术工程研究中心行政主任</a:t>
            </a:r>
            <a:r>
              <a:rPr lang="zh-CN" altLang="zh-CN" sz="1600" dirty="0">
                <a:latin typeface="微软雅黑" panose="020B0503020204020204" charset="-122"/>
                <a:ea typeface="微软雅黑" panose="020B0503020204020204" charset="-122"/>
                <a:cs typeface="微软雅黑" panose="020B0503020204020204" charset="-122"/>
              </a:rPr>
              <a:t>。兼任</a:t>
            </a:r>
            <a:r>
              <a:rPr lang="en-US" altLang="zh-CN" sz="1600" i="1" dirty="0" err="1">
                <a:latin typeface="微软雅黑" panose="020B0503020204020204" charset="-122"/>
                <a:ea typeface="微软雅黑" panose="020B0503020204020204" charset="-122"/>
                <a:cs typeface="微软雅黑" panose="020B0503020204020204" charset="-122"/>
              </a:rPr>
              <a:t>iMeta</a:t>
            </a:r>
            <a:r>
              <a:rPr lang="en-US" altLang="zh-CN" sz="1600" i="1" dirty="0">
                <a:latin typeface="微软雅黑" panose="020B0503020204020204" charset="-122"/>
                <a:ea typeface="微软雅黑" panose="020B0503020204020204" charset="-122"/>
                <a:cs typeface="微软雅黑" panose="020B0503020204020204" charset="-122"/>
              </a:rPr>
              <a:t>,</a:t>
            </a:r>
            <a:r>
              <a:rPr lang="zh-CN" altLang="en-US" sz="1600" i="1" dirty="0">
                <a:latin typeface="微软雅黑" panose="020B0503020204020204" charset="-122"/>
                <a:ea typeface="微软雅黑" panose="020B0503020204020204" charset="-122"/>
                <a:cs typeface="微软雅黑" panose="020B0503020204020204" charset="-122"/>
              </a:rPr>
              <a:t> </a:t>
            </a:r>
            <a:r>
              <a:rPr lang="en-US" altLang="zh-CN" sz="1600" i="1" dirty="0">
                <a:latin typeface="微软雅黑" panose="020B0503020204020204" charset="-122"/>
                <a:ea typeface="微软雅黑" panose="020B0503020204020204" charset="-122"/>
                <a:cs typeface="微软雅黑" panose="020B0503020204020204" charset="-122"/>
              </a:rPr>
              <a:t>The Innovation, Exploration </a:t>
            </a:r>
            <a:r>
              <a:rPr lang="zh-CN" altLang="en-US" sz="1600" dirty="0">
                <a:latin typeface="微软雅黑" panose="020B0503020204020204" charset="-122"/>
                <a:ea typeface="微软雅黑" panose="020B0503020204020204" charset="-122"/>
                <a:cs typeface="微软雅黑" panose="020B0503020204020204" charset="-122"/>
              </a:rPr>
              <a:t>等杂志青年编委，</a:t>
            </a:r>
            <a:r>
              <a:rPr lang="en-GB" altLang="zh-CN" sz="1600" i="1" dirty="0" err="1">
                <a:latin typeface="微软雅黑" panose="020B0503020204020204" charset="-122"/>
                <a:ea typeface="微软雅黑" panose="020B0503020204020204" charset="-122"/>
                <a:cs typeface="微软雅黑" panose="020B0503020204020204" charset="-122"/>
              </a:rPr>
              <a:t>Biosens</a:t>
            </a:r>
            <a:r>
              <a:rPr lang="en-GB" altLang="zh-CN" sz="1600" i="1" dirty="0">
                <a:latin typeface="微软雅黑" panose="020B0503020204020204" charset="-122"/>
                <a:ea typeface="微软雅黑" panose="020B0503020204020204" charset="-122"/>
                <a:cs typeface="微软雅黑" panose="020B0503020204020204" charset="-122"/>
              </a:rPr>
              <a:t> </a:t>
            </a:r>
            <a:r>
              <a:rPr lang="en-GB" altLang="zh-CN" sz="1600" i="1" dirty="0" err="1">
                <a:latin typeface="微软雅黑" panose="020B0503020204020204" charset="-122"/>
                <a:ea typeface="微软雅黑" panose="020B0503020204020204" charset="-122"/>
                <a:cs typeface="微软雅黑" panose="020B0503020204020204" charset="-122"/>
              </a:rPr>
              <a:t>Bioelectron</a:t>
            </a:r>
            <a:r>
              <a:rPr lang="zh-CN" altLang="en-GB" sz="1600" dirty="0">
                <a:latin typeface="微软雅黑" panose="020B0503020204020204" charset="-122"/>
                <a:ea typeface="微软雅黑" panose="020B0503020204020204" charset="-122"/>
                <a:cs typeface="微软雅黑" panose="020B0503020204020204" charset="-122"/>
              </a:rPr>
              <a:t>等</a:t>
            </a:r>
            <a:r>
              <a:rPr lang="zh-CN" altLang="en-US" sz="1600" dirty="0">
                <a:latin typeface="微软雅黑" panose="020B0503020204020204" charset="-122"/>
                <a:ea typeface="微软雅黑" panose="020B0503020204020204" charset="-122"/>
                <a:cs typeface="微软雅黑" panose="020B0503020204020204" charset="-122"/>
              </a:rPr>
              <a:t>杂志审稿人，</a:t>
            </a:r>
            <a:r>
              <a:rPr lang="en-GB" altLang="zh-CN" sz="1600" dirty="0">
                <a:latin typeface="微软雅黑" panose="020B0503020204020204" charset="-122"/>
                <a:ea typeface="微软雅黑" panose="020B0503020204020204" charset="-122"/>
                <a:cs typeface="微软雅黑" panose="020B0503020204020204" charset="-122"/>
              </a:rPr>
              <a:t>AACR</a:t>
            </a:r>
            <a:r>
              <a:rPr lang="zh-CN" altLang="en-US" sz="1600" dirty="0">
                <a:latin typeface="微软雅黑" panose="020B0503020204020204" charset="-122"/>
                <a:ea typeface="微软雅黑" panose="020B0503020204020204" charset="-122"/>
                <a:cs typeface="微软雅黑" panose="020B0503020204020204" charset="-122"/>
              </a:rPr>
              <a:t>会员等。</a:t>
            </a:r>
            <a:endParaRPr lang="en-US" altLang="zh-CN" sz="1600" dirty="0">
              <a:latin typeface="微软雅黑" panose="020B0503020204020204" charset="-122"/>
              <a:ea typeface="微软雅黑" panose="020B0503020204020204" charset="-122"/>
              <a:cs typeface="微软雅黑" panose="020B0503020204020204" charset="-122"/>
            </a:endParaRPr>
          </a:p>
          <a:p>
            <a:pPr>
              <a:lnSpc>
                <a:spcPts val="2500"/>
              </a:lnSpc>
              <a:spcBef>
                <a:spcPts val="0"/>
              </a:spcBef>
            </a:pPr>
            <a:endParaRPr lang="en-US" altLang="zh-CN" sz="1600" b="1" dirty="0">
              <a:latin typeface="微软雅黑" panose="020B0503020204020204" charset="-122"/>
              <a:ea typeface="微软雅黑" panose="020B0503020204020204" charset="-122"/>
              <a:cs typeface="微软雅黑" panose="020B0503020204020204" charset="-122"/>
            </a:endParaRPr>
          </a:p>
          <a:p>
            <a:pPr algn="just">
              <a:lnSpc>
                <a:spcPts val="2500"/>
              </a:lnSpc>
              <a:spcBef>
                <a:spcPts val="0"/>
              </a:spcBef>
            </a:pPr>
            <a:r>
              <a:rPr lang="zh-CN" altLang="zh-CN" sz="1600" dirty="0">
                <a:latin typeface="微软雅黑" panose="020B0503020204020204" charset="-122"/>
                <a:ea typeface="微软雅黑" panose="020B0503020204020204" charset="-122"/>
                <a:cs typeface="微软雅黑" panose="020B0503020204020204" charset="-122"/>
              </a:rPr>
              <a:t>主要从事</a:t>
            </a:r>
            <a:r>
              <a:rPr lang="zh-CN" altLang="en-US" sz="1600" b="1" dirty="0">
                <a:latin typeface="微软雅黑" panose="020B0503020204020204" charset="-122"/>
                <a:ea typeface="微软雅黑" panose="020B0503020204020204" charset="-122"/>
                <a:cs typeface="微软雅黑" panose="020B0503020204020204" charset="-122"/>
              </a:rPr>
              <a:t>中西医结合抗肿瘤</a:t>
            </a:r>
            <a:r>
              <a:rPr lang="zh-CN" altLang="en-US" sz="1600" dirty="0">
                <a:latin typeface="微软雅黑" panose="020B0503020204020204" charset="-122"/>
                <a:ea typeface="微软雅黑" panose="020B0503020204020204" charset="-122"/>
                <a:cs typeface="微软雅黑" panose="020B0503020204020204" charset="-122"/>
              </a:rPr>
              <a:t>的机制研究等</a:t>
            </a:r>
            <a:r>
              <a:rPr lang="zh-CN" altLang="zh-CN" sz="1600" dirty="0">
                <a:latin typeface="微软雅黑" panose="020B0503020204020204" charset="-122"/>
                <a:ea typeface="微软雅黑" panose="020B0503020204020204" charset="-122"/>
                <a:cs typeface="微软雅黑" panose="020B0503020204020204" charset="-122"/>
              </a:rPr>
              <a:t>工作。</a:t>
            </a:r>
            <a:r>
              <a:rPr lang="zh-CN" altLang="en-US" sz="1600" dirty="0">
                <a:latin typeface="微软雅黑" panose="020B0503020204020204" charset="-122"/>
                <a:ea typeface="微软雅黑" panose="020B0503020204020204" charset="-122"/>
                <a:cs typeface="微软雅黑" panose="020B0503020204020204" charset="-122"/>
              </a:rPr>
              <a:t>主持或参与国家自然科学基金等</a:t>
            </a:r>
            <a:r>
              <a:rPr lang="en-US" altLang="zh-CN" sz="1600" dirty="0">
                <a:latin typeface="微软雅黑" panose="020B0503020204020204" charset="-122"/>
                <a:ea typeface="微软雅黑" panose="020B0503020204020204" charset="-122"/>
                <a:cs typeface="微软雅黑" panose="020B0503020204020204" charset="-122"/>
              </a:rPr>
              <a:t>8</a:t>
            </a:r>
            <a:r>
              <a:rPr lang="zh-CN" altLang="en-US" sz="1600" dirty="0">
                <a:latin typeface="微软雅黑" panose="020B0503020204020204" charset="-122"/>
                <a:ea typeface="微软雅黑" panose="020B0503020204020204" charset="-122"/>
                <a:cs typeface="微软雅黑" panose="020B0503020204020204" charset="-122"/>
              </a:rPr>
              <a:t>项科研项目，</a:t>
            </a:r>
            <a:r>
              <a:rPr lang="zh-CN" altLang="zh-CN" sz="1600" dirty="0">
                <a:latin typeface="微软雅黑" panose="020B0503020204020204" charset="-122"/>
                <a:ea typeface="微软雅黑" panose="020B0503020204020204" charset="-122"/>
                <a:cs typeface="微软雅黑" panose="020B0503020204020204" charset="-122"/>
              </a:rPr>
              <a:t>在</a:t>
            </a:r>
            <a:r>
              <a:rPr lang="en-US" altLang="zh-CN" sz="1600" i="1" dirty="0">
                <a:latin typeface="微软雅黑" panose="020B0503020204020204" charset="-122"/>
                <a:ea typeface="微软雅黑" panose="020B0503020204020204" charset="-122"/>
                <a:cs typeface="微软雅黑" panose="020B0503020204020204" charset="-122"/>
              </a:rPr>
              <a:t>Nature Communications</a:t>
            </a:r>
            <a:r>
              <a:rPr lang="en-US" altLang="zh-CN" sz="1600" dirty="0">
                <a:latin typeface="微软雅黑" panose="020B0503020204020204" charset="-122"/>
                <a:ea typeface="微软雅黑" panose="020B0503020204020204" charset="-122"/>
                <a:cs typeface="微软雅黑" panose="020B0503020204020204" charset="-122"/>
              </a:rPr>
              <a:t>, </a:t>
            </a:r>
            <a:r>
              <a:rPr lang="en-US" altLang="zh-CN" sz="1600" i="1" dirty="0">
                <a:latin typeface="微软雅黑" panose="020B0503020204020204" charset="-122"/>
                <a:ea typeface="微软雅黑" panose="020B0503020204020204" charset="-122"/>
                <a:cs typeface="微软雅黑" panose="020B0503020204020204" charset="-122"/>
              </a:rPr>
              <a:t>The Innovation, </a:t>
            </a:r>
            <a:r>
              <a:rPr lang="en-GB" altLang="zh-CN" sz="1600" i="1" dirty="0" err="1">
                <a:latin typeface="微软雅黑" panose="020B0503020204020204" charset="-122"/>
                <a:ea typeface="微软雅黑" panose="020B0503020204020204" charset="-122"/>
                <a:cs typeface="微软雅黑" panose="020B0503020204020204" charset="-122"/>
              </a:rPr>
              <a:t>Biosens</a:t>
            </a:r>
            <a:r>
              <a:rPr lang="en-GB" altLang="zh-CN" sz="1600" i="1" dirty="0">
                <a:latin typeface="微软雅黑" panose="020B0503020204020204" charset="-122"/>
                <a:ea typeface="微软雅黑" panose="020B0503020204020204" charset="-122"/>
                <a:cs typeface="微软雅黑" panose="020B0503020204020204" charset="-122"/>
              </a:rPr>
              <a:t> </a:t>
            </a:r>
            <a:r>
              <a:rPr lang="en-GB" altLang="zh-CN" sz="1600" i="1" dirty="0" err="1">
                <a:latin typeface="微软雅黑" panose="020B0503020204020204" charset="-122"/>
                <a:ea typeface="微软雅黑" panose="020B0503020204020204" charset="-122"/>
                <a:cs typeface="微软雅黑" panose="020B0503020204020204" charset="-122"/>
              </a:rPr>
              <a:t>Bioelectron</a:t>
            </a:r>
            <a:r>
              <a:rPr lang="en-US" altLang="zh-CN" sz="1600" i="1" dirty="0">
                <a:latin typeface="微软雅黑" panose="020B0503020204020204" charset="-122"/>
                <a:ea typeface="微软雅黑" panose="020B0503020204020204" charset="-122"/>
                <a:cs typeface="微软雅黑" panose="020B0503020204020204" charset="-122"/>
              </a:rPr>
              <a:t> </a:t>
            </a:r>
            <a:r>
              <a:rPr lang="zh-CN" altLang="zh-CN" sz="1600" dirty="0">
                <a:latin typeface="微软雅黑" panose="020B0503020204020204" charset="-122"/>
                <a:ea typeface="微软雅黑" panose="020B0503020204020204" charset="-122"/>
                <a:cs typeface="微软雅黑" panose="020B0503020204020204" charset="-122"/>
              </a:rPr>
              <a:t>等期刊发表论文</a:t>
            </a:r>
            <a:r>
              <a:rPr lang="en-US" altLang="zh-CN" sz="1600" dirty="0">
                <a:latin typeface="微软雅黑" panose="020B0503020204020204" charset="-122"/>
                <a:ea typeface="微软雅黑" panose="020B0503020204020204" charset="-122"/>
                <a:cs typeface="微软雅黑" panose="020B0503020204020204" charset="-122"/>
              </a:rPr>
              <a:t>40</a:t>
            </a:r>
            <a:r>
              <a:rPr lang="zh-CN" altLang="zh-CN" sz="1600" dirty="0">
                <a:latin typeface="微软雅黑" panose="020B0503020204020204" charset="-122"/>
                <a:ea typeface="微软雅黑" panose="020B0503020204020204" charset="-122"/>
                <a:cs typeface="微软雅黑" panose="020B0503020204020204" charset="-122"/>
              </a:rPr>
              <a:t>余篇</a:t>
            </a:r>
            <a:r>
              <a:rPr lang="zh-CN" altLang="en-US" sz="1600" dirty="0">
                <a:latin typeface="微软雅黑" panose="020B0503020204020204" charset="-122"/>
                <a:ea typeface="微软雅黑" panose="020B0503020204020204" charset="-122"/>
                <a:cs typeface="微软雅黑" panose="020B0503020204020204" charset="-122"/>
              </a:rPr>
              <a:t>，授权软著证书</a:t>
            </a:r>
            <a:r>
              <a:rPr lang="en-US" altLang="zh-CN" sz="1600" dirty="0">
                <a:latin typeface="微软雅黑" panose="020B0503020204020204" charset="-122"/>
                <a:ea typeface="微软雅黑" panose="020B0503020204020204" charset="-122"/>
                <a:cs typeface="微软雅黑" panose="020B0503020204020204" charset="-122"/>
              </a:rPr>
              <a:t>6</a:t>
            </a:r>
            <a:r>
              <a:rPr lang="zh-CN" altLang="en-US" sz="1600" dirty="0">
                <a:latin typeface="微软雅黑" panose="020B0503020204020204" charset="-122"/>
                <a:ea typeface="微软雅黑" panose="020B0503020204020204" charset="-122"/>
                <a:cs typeface="微软雅黑" panose="020B0503020204020204" charset="-122"/>
              </a:rPr>
              <a:t>项，翻译学术专著</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部，参编教材</a:t>
            </a: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部，</a:t>
            </a:r>
            <a:r>
              <a:rPr lang="zh-CN" altLang="zh-CN" sz="1600" dirty="0">
                <a:latin typeface="微软雅黑" panose="020B0503020204020204" charset="-122"/>
                <a:ea typeface="微软雅黑" panose="020B0503020204020204" charset="-122"/>
                <a:cs typeface="微软雅黑" panose="020B0503020204020204" charset="-122"/>
              </a:rPr>
              <a:t>获</a:t>
            </a:r>
            <a:r>
              <a:rPr lang="zh-CN" altLang="en-US" sz="1600" dirty="0">
                <a:latin typeface="微软雅黑" panose="020B0503020204020204" charset="-122"/>
                <a:ea typeface="微软雅黑" panose="020B0503020204020204" charset="-122"/>
                <a:cs typeface="微软雅黑" panose="020B0503020204020204" charset="-122"/>
              </a:rPr>
              <a:t>南京中医药大学青年五四奖章，双一流学科高水平学术论文奖励等奖项。</a:t>
            </a:r>
            <a:endParaRPr lang="zh-CN" altLang="en-US" sz="1600" dirty="0">
              <a:latin typeface="微软雅黑" panose="020B0503020204020204" charset="-122"/>
              <a:ea typeface="微软雅黑" panose="020B0503020204020204" charset="-122"/>
              <a:cs typeface="微软雅黑" panose="020B0503020204020204" charset="-122"/>
            </a:endParaRPr>
          </a:p>
        </p:txBody>
      </p:sp>
      <p:pic>
        <p:nvPicPr>
          <p:cNvPr id="5" name="图片占位符 2" descr="穿着西装笔挺的男子&#10;&#10;描述已自动生成"/>
          <p:cNvPicPr>
            <a:picLocks noChangeAspect="1"/>
          </p:cNvPicPr>
          <p:nvPr/>
        </p:nvPicPr>
        <p:blipFill>
          <a:blip r:embed="rId1" cstate="print">
            <a:extLst>
              <a:ext uri="{28A0092B-C50C-407E-A947-70E740481C1C}">
                <a14:useLocalDpi xmlns:a14="http://schemas.microsoft.com/office/drawing/2010/main" val="0"/>
              </a:ext>
            </a:extLst>
          </a:blip>
          <a:srcRect l="11840" r="11840"/>
          <a:stretch>
            <a:fillRect/>
          </a:stretch>
        </p:blipFill>
        <p:spPr>
          <a:xfrm>
            <a:off x="1276350" y="1904472"/>
            <a:ext cx="2087563" cy="273526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2221" y="651753"/>
            <a:ext cx="8112868" cy="541452"/>
          </a:xfrm>
          <a:prstGeom prst="rect">
            <a:avLst/>
          </a:prstGeom>
          <a:noFill/>
        </p:spPr>
        <p:txBody>
          <a:bodyPr wrap="square" rtlCol="0">
            <a:spAutoFit/>
          </a:bodyPr>
          <a:lstStyle/>
          <a:p>
            <a:endParaRPr lang="zh-CN" altLang="en-US" dirty="0"/>
          </a:p>
        </p:txBody>
      </p:sp>
      <p:sp>
        <p:nvSpPr>
          <p:cNvPr id="5" name="标题 1"/>
          <p:cNvSpPr txBox="1"/>
          <p:nvPr/>
        </p:nvSpPr>
        <p:spPr>
          <a:xfrm>
            <a:off x="358208" y="462124"/>
            <a:ext cx="11244943" cy="65377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1"/>
                </a:solidFill>
                <a:highlight>
                  <a:srgbClr val="008000"/>
                </a:highlight>
              </a:rPr>
              <a:t>105600</a:t>
            </a:r>
            <a:r>
              <a:rPr lang="zh-CN" altLang="en-US" b="1" dirty="0">
                <a:solidFill>
                  <a:schemeClr val="bg1"/>
                </a:solidFill>
                <a:highlight>
                  <a:srgbClr val="008000"/>
                </a:highlight>
              </a:rPr>
              <a:t>中药                               </a:t>
            </a:r>
            <a:r>
              <a:rPr lang="en-US" altLang="zh-CN" sz="2200" b="1" dirty="0">
                <a:solidFill>
                  <a:schemeClr val="bg1"/>
                </a:solidFill>
                <a:highlight>
                  <a:srgbClr val="008000"/>
                </a:highlight>
              </a:rPr>
              <a:t>01</a:t>
            </a:r>
            <a:r>
              <a:rPr lang="zh-CN" altLang="en-US" sz="2200" b="1" dirty="0">
                <a:solidFill>
                  <a:schemeClr val="bg1"/>
                </a:solidFill>
                <a:highlight>
                  <a:srgbClr val="008000"/>
                </a:highlight>
              </a:rPr>
              <a:t>中药在疾病干预中的效用机制研究</a:t>
            </a:r>
            <a:endParaRPr lang="zh-CN" altLang="en-US" sz="2200" b="1" dirty="0">
              <a:solidFill>
                <a:schemeClr val="bg1"/>
              </a:solidFill>
              <a:highlight>
                <a:srgbClr val="008000"/>
              </a:highligh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5247" y="1645809"/>
            <a:ext cx="2195167" cy="2816022"/>
          </a:xfrm>
          <a:prstGeom prst="rect">
            <a:avLst/>
          </a:prstGeom>
        </p:spPr>
      </p:pic>
      <p:sp>
        <p:nvSpPr>
          <p:cNvPr id="6" name="文本框 5"/>
          <p:cNvSpPr txBox="1"/>
          <p:nvPr/>
        </p:nvSpPr>
        <p:spPr>
          <a:xfrm>
            <a:off x="3308350" y="1296015"/>
            <a:ext cx="7762217" cy="3969385"/>
          </a:xfrm>
          <a:prstGeom prst="rect">
            <a:avLst/>
          </a:prstGeom>
          <a:noFill/>
        </p:spPr>
        <p:txBody>
          <a:bodyPr wrap="square">
            <a:spAutoFit/>
          </a:bodyPr>
          <a:lstStyle/>
          <a:p>
            <a:pPr algn="just">
              <a:lnSpc>
                <a:spcPct val="150000"/>
              </a:lnSpc>
              <a:buNone/>
            </a:pPr>
            <a:r>
              <a:rPr lang="en-US" altLang="zh-CN" sz="24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涂玥</a:t>
            </a:r>
            <a:r>
              <a:rPr lang="en-US" altLang="zh-CN" sz="24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  </a:t>
            </a:r>
            <a:r>
              <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医学博士，中医治未病教研室副主任，副教授，美国耶鲁大学访问学者，世界中医药学会联合会中医治未病专委会理事，</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江苏省健康管理学会治未病分会委员</a:t>
            </a:r>
            <a:endPar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gn="just">
              <a:lnSpc>
                <a:spcPct val="150000"/>
              </a:lnSpc>
              <a:buNone/>
            </a:pP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江苏省中医养生学会肿瘤康复养生专委会常务委员等。</a:t>
            </a:r>
            <a:endPar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50000"/>
              </a:lnSpc>
              <a:buNone/>
            </a:pPr>
            <a:r>
              <a:rPr lang="en-US" altLang="zh-CN" sz="1600" b="1"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      </a:t>
            </a:r>
            <a:r>
              <a:rPr lang="zh-CN" altLang="zh-CN" sz="1600" b="1"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主要从事中医养生、治未病的教学和科研工作，研究方向为传统中药及其有效成分延缓脏器衰老的作用和机制。</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主持国家自然科学基金项目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2</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项、江苏省自然科学基金项目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2</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项、江苏省高校面上项目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r>
              <a:rPr lang="zh-CN" alt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，中医学学科专科一体化（肾内科）项目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。在国内外发表学术论文</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70</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余篇。参编全国中医药行业高等教育“十三五”规划教材</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部。曾参与获得中国康复医学会科学技术奖（二等奖）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项、江苏省高等教育学会江苏省高等学校劳动教育优秀实践项目（一等奖）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项、江苏中医药科学技术奖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项、南京中医药科学技术奖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项等。获得软件著作权</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3</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项和实用新型专利</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endPar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2221" y="651753"/>
            <a:ext cx="8112868" cy="541452"/>
          </a:xfrm>
          <a:prstGeom prst="rect">
            <a:avLst/>
          </a:prstGeom>
          <a:noFill/>
        </p:spPr>
        <p:txBody>
          <a:bodyPr wrap="square" rtlCol="0">
            <a:spAutoFit/>
          </a:bodyPr>
          <a:lstStyle/>
          <a:p>
            <a:endParaRPr lang="zh-CN" altLang="en-US" dirty="0"/>
          </a:p>
        </p:txBody>
      </p:sp>
      <p:sp>
        <p:nvSpPr>
          <p:cNvPr id="5" name="标题 1"/>
          <p:cNvSpPr txBox="1"/>
          <p:nvPr/>
        </p:nvSpPr>
        <p:spPr>
          <a:xfrm>
            <a:off x="358208" y="462124"/>
            <a:ext cx="11244943" cy="653778"/>
          </a:xfrm>
          <a:prstGeom prst="rect">
            <a:avLst/>
          </a:prstGeom>
        </p:spPr>
        <p:txBody>
          <a:bodyPr vert="horz" lIns="91440" tIns="45720" rIns="91440" bIns="45720" rtlCol="0" anchor="ctr">
            <a:normAutofit fontScale="6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1"/>
                </a:solidFill>
                <a:highlight>
                  <a:srgbClr val="008000"/>
                </a:highlight>
              </a:rPr>
              <a:t>105600</a:t>
            </a:r>
            <a:r>
              <a:rPr lang="zh-CN" altLang="en-US" b="1" dirty="0">
                <a:solidFill>
                  <a:schemeClr val="bg1"/>
                </a:solidFill>
                <a:highlight>
                  <a:srgbClr val="008000"/>
                </a:highlight>
              </a:rPr>
              <a:t>中药                                </a:t>
            </a:r>
            <a:r>
              <a:rPr lang="zh-CN" altLang="en-US" b="1" dirty="0">
                <a:solidFill>
                  <a:schemeClr val="bg1"/>
                </a:solidFill>
                <a:highlight>
                  <a:srgbClr val="008000"/>
                </a:highlight>
                <a:sym typeface="+mn-ea"/>
              </a:rPr>
              <a:t> </a:t>
            </a:r>
            <a:r>
              <a:rPr lang="en-US" altLang="zh-CN" b="1" dirty="0">
                <a:solidFill>
                  <a:schemeClr val="bg1"/>
                </a:solidFill>
                <a:highlight>
                  <a:srgbClr val="008000"/>
                </a:highlight>
                <a:sym typeface="+mn-ea"/>
              </a:rPr>
              <a:t>01</a:t>
            </a:r>
            <a:r>
              <a:rPr lang="zh-CN" altLang="en-US" b="1" dirty="0">
                <a:solidFill>
                  <a:schemeClr val="bg1"/>
                </a:solidFill>
                <a:highlight>
                  <a:srgbClr val="008000"/>
                </a:highlight>
                <a:sym typeface="+mn-ea"/>
              </a:rPr>
              <a:t>中药在疾病干预中的效用机制研究</a:t>
            </a:r>
            <a:r>
              <a:rPr lang="zh-CN" altLang="en-US" sz="2200" b="1" dirty="0">
                <a:solidFill>
                  <a:schemeClr val="accent6">
                    <a:lumMod val="75000"/>
                  </a:schemeClr>
                </a:solidFill>
                <a:highlight>
                  <a:srgbClr val="008000"/>
                </a:highlight>
              </a:rPr>
              <a:t>究</a:t>
            </a:r>
            <a:endParaRPr lang="zh-CN" altLang="en-US" b="1" dirty="0">
              <a:solidFill>
                <a:schemeClr val="accent6">
                  <a:lumMod val="75000"/>
                </a:schemeClr>
              </a:solidFill>
              <a:highlight>
                <a:srgbClr val="008000"/>
              </a:highlight>
            </a:endParaRPr>
          </a:p>
        </p:txBody>
      </p:sp>
      <p:sp>
        <p:nvSpPr>
          <p:cNvPr id="3" name="文本框 2"/>
          <p:cNvSpPr txBox="1"/>
          <p:nvPr/>
        </p:nvSpPr>
        <p:spPr>
          <a:xfrm>
            <a:off x="4184681" y="1475187"/>
            <a:ext cx="7101884" cy="3617595"/>
          </a:xfrm>
          <a:prstGeom prst="rect">
            <a:avLst/>
          </a:prstGeom>
          <a:noFill/>
        </p:spPr>
        <p:txBody>
          <a:bodyPr wrap="square" rtlCol="0">
            <a:spAutoFit/>
          </a:bodyPr>
          <a:lstStyle/>
          <a:p>
            <a:pPr algn="just">
              <a:lnSpc>
                <a:spcPts val="2500"/>
              </a:lnSpc>
              <a:spcBef>
                <a:spcPts val="0"/>
              </a:spcBef>
            </a:pPr>
            <a:r>
              <a:rPr lang="zh-CN" altLang="en-US" sz="2000" b="1" dirty="0">
                <a:latin typeface="微软雅黑" panose="020B0503020204020204" charset="-122"/>
                <a:ea typeface="微软雅黑" panose="020B0503020204020204" charset="-122"/>
                <a:cs typeface="微软雅黑" panose="020B0503020204020204" charset="-122"/>
              </a:rPr>
              <a:t>葛立林</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 </a:t>
            </a:r>
            <a:r>
              <a:rPr lang="zh-CN" altLang="zh-CN" sz="1600" dirty="0">
                <a:latin typeface="微软雅黑" panose="020B0503020204020204" charset="-122"/>
                <a:ea typeface="微软雅黑" panose="020B0503020204020204" charset="-122"/>
                <a:cs typeface="微软雅黑" panose="020B0503020204020204" charset="-122"/>
              </a:rPr>
              <a:t>博士，</a:t>
            </a:r>
            <a:r>
              <a:rPr lang="zh-CN" altLang="en-US" sz="1600" dirty="0">
                <a:latin typeface="微软雅黑" panose="020B0503020204020204" charset="-122"/>
                <a:ea typeface="微软雅黑" panose="020B0503020204020204" charset="-122"/>
                <a:cs typeface="微软雅黑" panose="020B0503020204020204" charset="-122"/>
              </a:rPr>
              <a:t>副</a:t>
            </a:r>
            <a:r>
              <a:rPr lang="zh-CN" altLang="zh-CN" sz="1600" dirty="0">
                <a:latin typeface="微软雅黑" panose="020B0503020204020204" charset="-122"/>
                <a:ea typeface="微软雅黑" panose="020B0503020204020204" charset="-122"/>
                <a:cs typeface="微软雅黑" panose="020B0503020204020204" charset="-122"/>
              </a:rPr>
              <a:t>教授</a:t>
            </a:r>
            <a:r>
              <a:rPr lang="zh-CN" altLang="en-US" sz="1600" dirty="0">
                <a:latin typeface="微软雅黑" panose="020B0503020204020204" charset="-122"/>
                <a:ea typeface="微软雅黑" panose="020B0503020204020204" charset="-122"/>
                <a:cs typeface="微软雅黑" panose="020B0503020204020204" charset="-122"/>
              </a:rPr>
              <a:t>，硕士研究生导师，英国贝尔法斯特女王大学、澳门大学访问学者</a:t>
            </a:r>
            <a:r>
              <a:rPr lang="zh-CN"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江苏省“双创博士”引进人才，南京市中青年拔尖人才。</a:t>
            </a:r>
            <a:r>
              <a:rPr lang="zh-CN" altLang="zh-CN" sz="1600" dirty="0">
                <a:latin typeface="微软雅黑" panose="020B0503020204020204" charset="-122"/>
                <a:ea typeface="微软雅黑" panose="020B0503020204020204" charset="-122"/>
                <a:cs typeface="微软雅黑" panose="020B0503020204020204" charset="-122"/>
              </a:rPr>
              <a:t>担任江苏省</a:t>
            </a:r>
            <a:r>
              <a:rPr lang="zh-CN" altLang="en-US" sz="1600" dirty="0">
                <a:latin typeface="微软雅黑" panose="020B0503020204020204" charset="-122"/>
                <a:ea typeface="微软雅黑" panose="020B0503020204020204" charset="-122"/>
                <a:cs typeface="微软雅黑" panose="020B0503020204020204" charset="-122"/>
              </a:rPr>
              <a:t>中医药健康养生技术工程研究中心行政主任</a:t>
            </a:r>
            <a:r>
              <a:rPr lang="zh-CN" altLang="zh-CN" sz="1600" dirty="0">
                <a:latin typeface="微软雅黑" panose="020B0503020204020204" charset="-122"/>
                <a:ea typeface="微软雅黑" panose="020B0503020204020204" charset="-122"/>
                <a:cs typeface="微软雅黑" panose="020B0503020204020204" charset="-122"/>
              </a:rPr>
              <a:t>。兼任</a:t>
            </a:r>
            <a:r>
              <a:rPr lang="en-US" altLang="zh-CN" sz="1600" i="1" dirty="0" err="1">
                <a:latin typeface="微软雅黑" panose="020B0503020204020204" charset="-122"/>
                <a:ea typeface="微软雅黑" panose="020B0503020204020204" charset="-122"/>
                <a:cs typeface="微软雅黑" panose="020B0503020204020204" charset="-122"/>
              </a:rPr>
              <a:t>iMeta</a:t>
            </a:r>
            <a:r>
              <a:rPr lang="en-US" altLang="zh-CN" sz="1600" i="1" dirty="0">
                <a:latin typeface="微软雅黑" panose="020B0503020204020204" charset="-122"/>
                <a:ea typeface="微软雅黑" panose="020B0503020204020204" charset="-122"/>
                <a:cs typeface="微软雅黑" panose="020B0503020204020204" charset="-122"/>
              </a:rPr>
              <a:t>,</a:t>
            </a:r>
            <a:r>
              <a:rPr lang="zh-CN" altLang="en-US" sz="1600" i="1" dirty="0">
                <a:latin typeface="微软雅黑" panose="020B0503020204020204" charset="-122"/>
                <a:ea typeface="微软雅黑" panose="020B0503020204020204" charset="-122"/>
                <a:cs typeface="微软雅黑" panose="020B0503020204020204" charset="-122"/>
              </a:rPr>
              <a:t> </a:t>
            </a:r>
            <a:r>
              <a:rPr lang="en-US" altLang="zh-CN" sz="1600" i="1" dirty="0">
                <a:latin typeface="微软雅黑" panose="020B0503020204020204" charset="-122"/>
                <a:ea typeface="微软雅黑" panose="020B0503020204020204" charset="-122"/>
                <a:cs typeface="微软雅黑" panose="020B0503020204020204" charset="-122"/>
              </a:rPr>
              <a:t>The Innovation, Exploration </a:t>
            </a:r>
            <a:r>
              <a:rPr lang="zh-CN" altLang="en-US" sz="1600" dirty="0">
                <a:latin typeface="微软雅黑" panose="020B0503020204020204" charset="-122"/>
                <a:ea typeface="微软雅黑" panose="020B0503020204020204" charset="-122"/>
                <a:cs typeface="微软雅黑" panose="020B0503020204020204" charset="-122"/>
              </a:rPr>
              <a:t>等杂志青年编委，</a:t>
            </a:r>
            <a:r>
              <a:rPr lang="en-GB" altLang="zh-CN" sz="1600" i="1" dirty="0" err="1">
                <a:latin typeface="微软雅黑" panose="020B0503020204020204" charset="-122"/>
                <a:ea typeface="微软雅黑" panose="020B0503020204020204" charset="-122"/>
                <a:cs typeface="微软雅黑" panose="020B0503020204020204" charset="-122"/>
              </a:rPr>
              <a:t>Biosens</a:t>
            </a:r>
            <a:r>
              <a:rPr lang="en-GB" altLang="zh-CN" sz="1600" i="1" dirty="0">
                <a:latin typeface="微软雅黑" panose="020B0503020204020204" charset="-122"/>
                <a:ea typeface="微软雅黑" panose="020B0503020204020204" charset="-122"/>
                <a:cs typeface="微软雅黑" panose="020B0503020204020204" charset="-122"/>
              </a:rPr>
              <a:t> </a:t>
            </a:r>
            <a:r>
              <a:rPr lang="en-GB" altLang="zh-CN" sz="1600" i="1" dirty="0" err="1">
                <a:latin typeface="微软雅黑" panose="020B0503020204020204" charset="-122"/>
                <a:ea typeface="微软雅黑" panose="020B0503020204020204" charset="-122"/>
                <a:cs typeface="微软雅黑" panose="020B0503020204020204" charset="-122"/>
              </a:rPr>
              <a:t>Bioelectron</a:t>
            </a:r>
            <a:r>
              <a:rPr lang="zh-CN" altLang="en-GB" sz="1600" dirty="0">
                <a:latin typeface="微软雅黑" panose="020B0503020204020204" charset="-122"/>
                <a:ea typeface="微软雅黑" panose="020B0503020204020204" charset="-122"/>
                <a:cs typeface="微软雅黑" panose="020B0503020204020204" charset="-122"/>
              </a:rPr>
              <a:t>等</a:t>
            </a:r>
            <a:r>
              <a:rPr lang="zh-CN" altLang="en-US" sz="1600" dirty="0">
                <a:latin typeface="微软雅黑" panose="020B0503020204020204" charset="-122"/>
                <a:ea typeface="微软雅黑" panose="020B0503020204020204" charset="-122"/>
                <a:cs typeface="微软雅黑" panose="020B0503020204020204" charset="-122"/>
              </a:rPr>
              <a:t>杂志审稿人，</a:t>
            </a:r>
            <a:r>
              <a:rPr lang="en-GB" altLang="zh-CN" sz="1600" dirty="0">
                <a:latin typeface="微软雅黑" panose="020B0503020204020204" charset="-122"/>
                <a:ea typeface="微软雅黑" panose="020B0503020204020204" charset="-122"/>
                <a:cs typeface="微软雅黑" panose="020B0503020204020204" charset="-122"/>
              </a:rPr>
              <a:t>AACR</a:t>
            </a:r>
            <a:r>
              <a:rPr lang="zh-CN" altLang="en-US" sz="1600" dirty="0">
                <a:latin typeface="微软雅黑" panose="020B0503020204020204" charset="-122"/>
                <a:ea typeface="微软雅黑" panose="020B0503020204020204" charset="-122"/>
                <a:cs typeface="微软雅黑" panose="020B0503020204020204" charset="-122"/>
              </a:rPr>
              <a:t>会员等。</a:t>
            </a:r>
            <a:endParaRPr lang="en-US" altLang="zh-CN" sz="1600" dirty="0">
              <a:latin typeface="微软雅黑" panose="020B0503020204020204" charset="-122"/>
              <a:ea typeface="微软雅黑" panose="020B0503020204020204" charset="-122"/>
              <a:cs typeface="微软雅黑" panose="020B0503020204020204" charset="-122"/>
            </a:endParaRPr>
          </a:p>
          <a:p>
            <a:pPr>
              <a:lnSpc>
                <a:spcPts val="2500"/>
              </a:lnSpc>
              <a:spcBef>
                <a:spcPts val="0"/>
              </a:spcBef>
            </a:pPr>
            <a:endParaRPr lang="en-US" altLang="zh-CN" sz="1600" b="1" dirty="0">
              <a:latin typeface="微软雅黑" panose="020B0503020204020204" charset="-122"/>
              <a:ea typeface="微软雅黑" panose="020B0503020204020204" charset="-122"/>
              <a:cs typeface="微软雅黑" panose="020B0503020204020204" charset="-122"/>
            </a:endParaRPr>
          </a:p>
          <a:p>
            <a:pPr algn="just">
              <a:lnSpc>
                <a:spcPts val="2500"/>
              </a:lnSpc>
              <a:spcBef>
                <a:spcPts val="0"/>
              </a:spcBef>
            </a:pPr>
            <a:r>
              <a:rPr lang="zh-CN" altLang="zh-CN" sz="1600" dirty="0">
                <a:latin typeface="微软雅黑" panose="020B0503020204020204" charset="-122"/>
                <a:ea typeface="微软雅黑" panose="020B0503020204020204" charset="-122"/>
                <a:cs typeface="微软雅黑" panose="020B0503020204020204" charset="-122"/>
              </a:rPr>
              <a:t>主要从事</a:t>
            </a:r>
            <a:r>
              <a:rPr lang="zh-CN" altLang="en-US" sz="1600" b="1" dirty="0">
                <a:latin typeface="微软雅黑" panose="020B0503020204020204" charset="-122"/>
                <a:ea typeface="微软雅黑" panose="020B0503020204020204" charset="-122"/>
                <a:cs typeface="微软雅黑" panose="020B0503020204020204" charset="-122"/>
              </a:rPr>
              <a:t>中西医结合抗肿瘤</a:t>
            </a:r>
            <a:r>
              <a:rPr lang="zh-CN" altLang="en-US" sz="1600" dirty="0">
                <a:latin typeface="微软雅黑" panose="020B0503020204020204" charset="-122"/>
                <a:ea typeface="微软雅黑" panose="020B0503020204020204" charset="-122"/>
                <a:cs typeface="微软雅黑" panose="020B0503020204020204" charset="-122"/>
              </a:rPr>
              <a:t>的机制研究等</a:t>
            </a:r>
            <a:r>
              <a:rPr lang="zh-CN" altLang="zh-CN" sz="1600" dirty="0">
                <a:latin typeface="微软雅黑" panose="020B0503020204020204" charset="-122"/>
                <a:ea typeface="微软雅黑" panose="020B0503020204020204" charset="-122"/>
                <a:cs typeface="微软雅黑" panose="020B0503020204020204" charset="-122"/>
              </a:rPr>
              <a:t>工作。</a:t>
            </a:r>
            <a:r>
              <a:rPr lang="zh-CN" altLang="en-US" sz="1600" dirty="0">
                <a:latin typeface="微软雅黑" panose="020B0503020204020204" charset="-122"/>
                <a:ea typeface="微软雅黑" panose="020B0503020204020204" charset="-122"/>
                <a:cs typeface="微软雅黑" panose="020B0503020204020204" charset="-122"/>
              </a:rPr>
              <a:t>主持或参与国家自然科学基金等</a:t>
            </a:r>
            <a:r>
              <a:rPr lang="en-US" altLang="zh-CN" sz="1600" dirty="0">
                <a:latin typeface="微软雅黑" panose="020B0503020204020204" charset="-122"/>
                <a:ea typeface="微软雅黑" panose="020B0503020204020204" charset="-122"/>
                <a:cs typeface="微软雅黑" panose="020B0503020204020204" charset="-122"/>
              </a:rPr>
              <a:t>8</a:t>
            </a:r>
            <a:r>
              <a:rPr lang="zh-CN" altLang="en-US" sz="1600" dirty="0">
                <a:latin typeface="微软雅黑" panose="020B0503020204020204" charset="-122"/>
                <a:ea typeface="微软雅黑" panose="020B0503020204020204" charset="-122"/>
                <a:cs typeface="微软雅黑" panose="020B0503020204020204" charset="-122"/>
              </a:rPr>
              <a:t>项科研项目，</a:t>
            </a:r>
            <a:r>
              <a:rPr lang="zh-CN" altLang="zh-CN" sz="1600" dirty="0">
                <a:latin typeface="微软雅黑" panose="020B0503020204020204" charset="-122"/>
                <a:ea typeface="微软雅黑" panose="020B0503020204020204" charset="-122"/>
                <a:cs typeface="微软雅黑" panose="020B0503020204020204" charset="-122"/>
              </a:rPr>
              <a:t>在</a:t>
            </a:r>
            <a:r>
              <a:rPr lang="en-US" altLang="zh-CN" sz="1600" i="1" dirty="0">
                <a:latin typeface="微软雅黑" panose="020B0503020204020204" charset="-122"/>
                <a:ea typeface="微软雅黑" panose="020B0503020204020204" charset="-122"/>
                <a:cs typeface="微软雅黑" panose="020B0503020204020204" charset="-122"/>
              </a:rPr>
              <a:t>Nature Communications</a:t>
            </a:r>
            <a:r>
              <a:rPr lang="en-US" altLang="zh-CN" sz="1600" dirty="0">
                <a:latin typeface="微软雅黑" panose="020B0503020204020204" charset="-122"/>
                <a:ea typeface="微软雅黑" panose="020B0503020204020204" charset="-122"/>
                <a:cs typeface="微软雅黑" panose="020B0503020204020204" charset="-122"/>
              </a:rPr>
              <a:t>, </a:t>
            </a:r>
            <a:r>
              <a:rPr lang="en-US" altLang="zh-CN" sz="1600" i="1" dirty="0">
                <a:latin typeface="微软雅黑" panose="020B0503020204020204" charset="-122"/>
                <a:ea typeface="微软雅黑" panose="020B0503020204020204" charset="-122"/>
                <a:cs typeface="微软雅黑" panose="020B0503020204020204" charset="-122"/>
              </a:rPr>
              <a:t>The Innovation, </a:t>
            </a:r>
            <a:r>
              <a:rPr lang="en-GB" altLang="zh-CN" sz="1600" i="1" dirty="0" err="1">
                <a:latin typeface="微软雅黑" panose="020B0503020204020204" charset="-122"/>
                <a:ea typeface="微软雅黑" panose="020B0503020204020204" charset="-122"/>
                <a:cs typeface="微软雅黑" panose="020B0503020204020204" charset="-122"/>
              </a:rPr>
              <a:t>Biosens</a:t>
            </a:r>
            <a:r>
              <a:rPr lang="en-GB" altLang="zh-CN" sz="1600" i="1" dirty="0">
                <a:latin typeface="微软雅黑" panose="020B0503020204020204" charset="-122"/>
                <a:ea typeface="微软雅黑" panose="020B0503020204020204" charset="-122"/>
                <a:cs typeface="微软雅黑" panose="020B0503020204020204" charset="-122"/>
              </a:rPr>
              <a:t> </a:t>
            </a:r>
            <a:r>
              <a:rPr lang="en-GB" altLang="zh-CN" sz="1600" i="1" dirty="0" err="1">
                <a:latin typeface="微软雅黑" panose="020B0503020204020204" charset="-122"/>
                <a:ea typeface="微软雅黑" panose="020B0503020204020204" charset="-122"/>
                <a:cs typeface="微软雅黑" panose="020B0503020204020204" charset="-122"/>
              </a:rPr>
              <a:t>Bioelectron</a:t>
            </a:r>
            <a:r>
              <a:rPr lang="en-US" altLang="zh-CN" sz="1600" i="1" dirty="0">
                <a:latin typeface="微软雅黑" panose="020B0503020204020204" charset="-122"/>
                <a:ea typeface="微软雅黑" panose="020B0503020204020204" charset="-122"/>
                <a:cs typeface="微软雅黑" panose="020B0503020204020204" charset="-122"/>
              </a:rPr>
              <a:t> </a:t>
            </a:r>
            <a:r>
              <a:rPr lang="zh-CN" altLang="zh-CN" sz="1600" dirty="0">
                <a:latin typeface="微软雅黑" panose="020B0503020204020204" charset="-122"/>
                <a:ea typeface="微软雅黑" panose="020B0503020204020204" charset="-122"/>
                <a:cs typeface="微软雅黑" panose="020B0503020204020204" charset="-122"/>
              </a:rPr>
              <a:t>等期刊发表论文</a:t>
            </a:r>
            <a:r>
              <a:rPr lang="en-US" altLang="zh-CN" sz="1600" dirty="0">
                <a:latin typeface="微软雅黑" panose="020B0503020204020204" charset="-122"/>
                <a:ea typeface="微软雅黑" panose="020B0503020204020204" charset="-122"/>
                <a:cs typeface="微软雅黑" panose="020B0503020204020204" charset="-122"/>
              </a:rPr>
              <a:t>40</a:t>
            </a:r>
            <a:r>
              <a:rPr lang="zh-CN" altLang="zh-CN" sz="1600" dirty="0">
                <a:latin typeface="微软雅黑" panose="020B0503020204020204" charset="-122"/>
                <a:ea typeface="微软雅黑" panose="020B0503020204020204" charset="-122"/>
                <a:cs typeface="微软雅黑" panose="020B0503020204020204" charset="-122"/>
              </a:rPr>
              <a:t>余篇</a:t>
            </a:r>
            <a:r>
              <a:rPr lang="zh-CN" altLang="en-US" sz="1600" dirty="0">
                <a:latin typeface="微软雅黑" panose="020B0503020204020204" charset="-122"/>
                <a:ea typeface="微软雅黑" panose="020B0503020204020204" charset="-122"/>
                <a:cs typeface="微软雅黑" panose="020B0503020204020204" charset="-122"/>
              </a:rPr>
              <a:t>，授权软著证书</a:t>
            </a:r>
            <a:r>
              <a:rPr lang="en-US" altLang="zh-CN" sz="1600" dirty="0">
                <a:latin typeface="微软雅黑" panose="020B0503020204020204" charset="-122"/>
                <a:ea typeface="微软雅黑" panose="020B0503020204020204" charset="-122"/>
                <a:cs typeface="微软雅黑" panose="020B0503020204020204" charset="-122"/>
              </a:rPr>
              <a:t>6</a:t>
            </a:r>
            <a:r>
              <a:rPr lang="zh-CN" altLang="en-US" sz="1600" dirty="0">
                <a:latin typeface="微软雅黑" panose="020B0503020204020204" charset="-122"/>
                <a:ea typeface="微软雅黑" panose="020B0503020204020204" charset="-122"/>
                <a:cs typeface="微软雅黑" panose="020B0503020204020204" charset="-122"/>
              </a:rPr>
              <a:t>项，翻译学术专著</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部，参编教材</a:t>
            </a: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部，</a:t>
            </a:r>
            <a:r>
              <a:rPr lang="zh-CN" altLang="zh-CN" sz="1600" dirty="0">
                <a:latin typeface="微软雅黑" panose="020B0503020204020204" charset="-122"/>
                <a:ea typeface="微软雅黑" panose="020B0503020204020204" charset="-122"/>
                <a:cs typeface="微软雅黑" panose="020B0503020204020204" charset="-122"/>
              </a:rPr>
              <a:t>获</a:t>
            </a:r>
            <a:r>
              <a:rPr lang="zh-CN" altLang="en-US" sz="1600" dirty="0">
                <a:latin typeface="微软雅黑" panose="020B0503020204020204" charset="-122"/>
                <a:ea typeface="微软雅黑" panose="020B0503020204020204" charset="-122"/>
                <a:cs typeface="微软雅黑" panose="020B0503020204020204" charset="-122"/>
              </a:rPr>
              <a:t>南京中医药大学青年五四奖章，双一流学科高水平学术论文奖励等奖项。</a:t>
            </a:r>
            <a:endParaRPr lang="zh-CN" altLang="en-US" sz="1600" dirty="0">
              <a:latin typeface="微软雅黑" panose="020B0503020204020204" charset="-122"/>
              <a:ea typeface="微软雅黑" panose="020B0503020204020204" charset="-122"/>
              <a:cs typeface="微软雅黑" panose="020B0503020204020204" charset="-122"/>
            </a:endParaRPr>
          </a:p>
        </p:txBody>
      </p:sp>
      <p:pic>
        <p:nvPicPr>
          <p:cNvPr id="2" name="图片占位符 2" descr="穿着西装笔挺的男子&#10;&#10;描述已自动生成"/>
          <p:cNvPicPr>
            <a:picLocks noChangeAspect="1"/>
          </p:cNvPicPr>
          <p:nvPr/>
        </p:nvPicPr>
        <p:blipFill>
          <a:blip r:embed="rId1" cstate="print">
            <a:extLst>
              <a:ext uri="{28A0092B-C50C-407E-A947-70E740481C1C}">
                <a14:useLocalDpi xmlns:a14="http://schemas.microsoft.com/office/drawing/2010/main" val="0"/>
              </a:ext>
            </a:extLst>
          </a:blip>
          <a:srcRect l="11840" r="11840"/>
          <a:stretch>
            <a:fillRect/>
          </a:stretch>
        </p:blipFill>
        <p:spPr>
          <a:xfrm>
            <a:off x="1276350" y="1904472"/>
            <a:ext cx="2087563" cy="27352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2221" y="651753"/>
            <a:ext cx="8112868" cy="541452"/>
          </a:xfrm>
          <a:prstGeom prst="rect">
            <a:avLst/>
          </a:prstGeom>
          <a:noFill/>
        </p:spPr>
        <p:txBody>
          <a:bodyPr wrap="square" rtlCol="0">
            <a:spAutoFit/>
          </a:bodyPr>
          <a:lstStyle/>
          <a:p>
            <a:endParaRPr lang="zh-CN" altLang="en-US" dirty="0"/>
          </a:p>
        </p:txBody>
      </p:sp>
      <p:sp>
        <p:nvSpPr>
          <p:cNvPr id="5" name="标题 1"/>
          <p:cNvSpPr txBox="1"/>
          <p:nvPr/>
        </p:nvSpPr>
        <p:spPr>
          <a:xfrm>
            <a:off x="358208" y="462124"/>
            <a:ext cx="11244943" cy="653778"/>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1"/>
                </a:solidFill>
                <a:highlight>
                  <a:srgbClr val="008000"/>
                </a:highlight>
              </a:rPr>
              <a:t>105600</a:t>
            </a:r>
            <a:r>
              <a:rPr lang="zh-CN" altLang="en-US" b="1" dirty="0">
                <a:solidFill>
                  <a:schemeClr val="bg1"/>
                </a:solidFill>
                <a:highlight>
                  <a:srgbClr val="008000"/>
                </a:highlight>
              </a:rPr>
              <a:t>中药                               </a:t>
            </a:r>
            <a:r>
              <a:rPr lang="en-US" altLang="zh-CN" sz="2200" b="1" dirty="0">
                <a:solidFill>
                  <a:schemeClr val="bg1"/>
                </a:solidFill>
                <a:highlight>
                  <a:srgbClr val="008000"/>
                </a:highlight>
                <a:sym typeface="+mn-ea"/>
              </a:rPr>
              <a:t>02</a:t>
            </a:r>
            <a:r>
              <a:rPr lang="zh-CN" altLang="en-US" sz="2200" b="1" dirty="0">
                <a:solidFill>
                  <a:schemeClr val="bg1"/>
                </a:solidFill>
                <a:highlight>
                  <a:srgbClr val="008000"/>
                </a:highlight>
                <a:sym typeface="+mn-ea"/>
              </a:rPr>
              <a:t>针药结合效应规律及机制的基础与临床研究</a:t>
            </a:r>
            <a:endParaRPr lang="zh-CN" altLang="en-US" b="1" dirty="0">
              <a:solidFill>
                <a:schemeClr val="accent6">
                  <a:lumMod val="75000"/>
                </a:schemeClr>
              </a:solidFill>
              <a:highlight>
                <a:srgbClr val="008000"/>
              </a:highligh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6116" y="1606317"/>
            <a:ext cx="2501267" cy="3927348"/>
          </a:xfrm>
          <a:prstGeom prst="rect">
            <a:avLst/>
          </a:prstGeom>
        </p:spPr>
      </p:pic>
      <p:sp>
        <p:nvSpPr>
          <p:cNvPr id="3" name="文本框 2"/>
          <p:cNvSpPr txBox="1"/>
          <p:nvPr/>
        </p:nvSpPr>
        <p:spPr>
          <a:xfrm>
            <a:off x="4184681" y="1475187"/>
            <a:ext cx="7101884" cy="4189608"/>
          </a:xfrm>
          <a:prstGeom prst="rect">
            <a:avLst/>
          </a:prstGeom>
          <a:noFill/>
        </p:spPr>
        <p:txBody>
          <a:bodyPr wrap="square" rtlCol="0">
            <a:spAutoFit/>
          </a:body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      傅淑平  </a:t>
            </a:r>
            <a:r>
              <a:rPr lang="zh-CN" altLang="en-US" sz="1600" dirty="0">
                <a:latin typeface="微软雅黑 Light" panose="020B0502040204020203" pitchFamily="34" charset="-122"/>
                <a:ea typeface="微软雅黑 Light" panose="020B0502040204020203" pitchFamily="34" charset="-122"/>
              </a:rPr>
              <a:t>医学博士，南京中医药大学教授、博导，江苏省第十四批“六大人才高峰”培养对象，江苏省第五期“</a:t>
            </a:r>
            <a:r>
              <a:rPr lang="en-US" altLang="zh-CN" sz="1600" dirty="0">
                <a:latin typeface="微软雅黑 Light" panose="020B0502040204020203" pitchFamily="34" charset="-122"/>
                <a:ea typeface="微软雅黑 Light" panose="020B0502040204020203" pitchFamily="34" charset="-122"/>
              </a:rPr>
              <a:t>333 </a:t>
            </a:r>
            <a:r>
              <a:rPr lang="zh-CN" altLang="en-US" sz="1600" dirty="0">
                <a:latin typeface="微软雅黑 Light" panose="020B0502040204020203" pitchFamily="34" charset="-122"/>
                <a:ea typeface="微软雅黑 Light" panose="020B0502040204020203" pitchFamily="34" charset="-122"/>
              </a:rPr>
              <a:t>工程”培养对象，香港大学、加州大学旧金山分校访问学者，中国中西医结合虚证与老年病专业委员会委员。</a:t>
            </a:r>
            <a:r>
              <a:rPr lang="zh-CN" altLang="en-US" sz="1600" b="1" dirty="0">
                <a:latin typeface="微软雅黑 Light" panose="020B0502040204020203" pitchFamily="34" charset="-122"/>
                <a:ea typeface="微软雅黑 Light" panose="020B0502040204020203" pitchFamily="34" charset="-122"/>
              </a:rPr>
              <a:t>主要以心脑血管疾病、代谢性疾病模型为研究载体，开展针药结合的神经生物学与表观遗传学机制研究</a:t>
            </a:r>
            <a:r>
              <a:rPr lang="zh-CN" altLang="en-US" sz="1600" dirty="0">
                <a:latin typeface="微软雅黑 Light" panose="020B0502040204020203" pitchFamily="34" charset="-122"/>
                <a:ea typeface="微软雅黑 Light" panose="020B0502040204020203" pitchFamily="34" charset="-122"/>
              </a:rPr>
              <a:t>，先后主持国家自然科学基金</a:t>
            </a:r>
            <a:r>
              <a:rPr lang="en-US" altLang="zh-CN" sz="16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项、省部级课题</a:t>
            </a:r>
            <a:r>
              <a:rPr lang="en-US" altLang="zh-CN" sz="1600" dirty="0">
                <a:latin typeface="微软雅黑 Light" panose="020B0502040204020203" pitchFamily="34" charset="-122"/>
                <a:ea typeface="微软雅黑 Light" panose="020B0502040204020203" pitchFamily="34" charset="-122"/>
              </a:rPr>
              <a:t>4</a:t>
            </a:r>
            <a:r>
              <a:rPr lang="zh-CN" altLang="en-US" sz="1600" dirty="0">
                <a:latin typeface="微软雅黑 Light" panose="020B0502040204020203" pitchFamily="34" charset="-122"/>
                <a:ea typeface="微软雅黑 Light" panose="020B0502040204020203" pitchFamily="34" charset="-122"/>
              </a:rPr>
              <a:t>项、厅级课题</a:t>
            </a:r>
            <a:r>
              <a:rPr lang="en-US" altLang="zh-CN" sz="16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项；参与</a:t>
            </a:r>
            <a:r>
              <a:rPr lang="en-US" altLang="zh-CN" sz="1600" dirty="0">
                <a:latin typeface="微软雅黑 Light" panose="020B0502040204020203" pitchFamily="34" charset="-122"/>
                <a:ea typeface="微软雅黑 Light" panose="020B0502040204020203" pitchFamily="34" charset="-122"/>
              </a:rPr>
              <a:t>973</a:t>
            </a:r>
            <a:r>
              <a:rPr lang="zh-CN" altLang="en-US" sz="1600" dirty="0">
                <a:latin typeface="微软雅黑 Light" panose="020B0502040204020203" pitchFamily="34" charset="-122"/>
                <a:ea typeface="微软雅黑 Light" panose="020B0502040204020203" pitchFamily="34" charset="-122"/>
              </a:rPr>
              <a:t>计划子课题</a:t>
            </a:r>
            <a:r>
              <a:rPr lang="en-US" altLang="zh-CN" sz="1600" dirty="0">
                <a:latin typeface="微软雅黑 Light" panose="020B0502040204020203" pitchFamily="34" charset="-122"/>
                <a:ea typeface="微软雅黑 Light" panose="020B0502040204020203" pitchFamily="34" charset="-122"/>
              </a:rPr>
              <a:t>1</a:t>
            </a:r>
            <a:r>
              <a:rPr lang="zh-CN" altLang="en-US" sz="1600" dirty="0">
                <a:latin typeface="微软雅黑 Light" panose="020B0502040204020203" pitchFamily="34" charset="-122"/>
                <a:ea typeface="微软雅黑 Light" panose="020B0502040204020203" pitchFamily="34" charset="-122"/>
              </a:rPr>
              <a:t>项、国家重点研发计划子课题</a:t>
            </a:r>
            <a:r>
              <a:rPr lang="en-US" altLang="zh-CN" sz="1600" dirty="0">
                <a:latin typeface="微软雅黑 Light" panose="020B0502040204020203" pitchFamily="34" charset="-122"/>
                <a:ea typeface="微软雅黑 Light" panose="020B0502040204020203" pitchFamily="34" charset="-122"/>
              </a:rPr>
              <a:t>1</a:t>
            </a:r>
            <a:r>
              <a:rPr lang="zh-CN" altLang="en-US" sz="1600" dirty="0">
                <a:latin typeface="微软雅黑 Light" panose="020B0502040204020203" pitchFamily="34" charset="-122"/>
                <a:ea typeface="微软雅黑 Light" panose="020B0502040204020203" pitchFamily="34" charset="-122"/>
              </a:rPr>
              <a:t>项、国家级课题</a:t>
            </a:r>
            <a:r>
              <a:rPr lang="en-US" altLang="zh-CN" sz="1600" dirty="0">
                <a:latin typeface="微软雅黑 Light" panose="020B0502040204020203" pitchFamily="34" charset="-122"/>
                <a:ea typeface="微软雅黑 Light" panose="020B0502040204020203" pitchFamily="34" charset="-122"/>
              </a:rPr>
              <a:t>15 </a:t>
            </a:r>
            <a:r>
              <a:rPr lang="zh-CN" altLang="en-US" sz="1600" dirty="0">
                <a:latin typeface="微软雅黑 Light" panose="020B0502040204020203" pitchFamily="34" charset="-122"/>
                <a:ea typeface="微软雅黑 Light" panose="020B0502040204020203" pitchFamily="34" charset="-122"/>
              </a:rPr>
              <a:t>项，省部级及厅级项目</a:t>
            </a:r>
            <a:r>
              <a:rPr lang="en-US" altLang="zh-CN" sz="1600" dirty="0">
                <a:latin typeface="微软雅黑 Light" panose="020B0502040204020203" pitchFamily="34" charset="-122"/>
                <a:ea typeface="微软雅黑 Light" panose="020B0502040204020203" pitchFamily="34" charset="-122"/>
              </a:rPr>
              <a:t>9</a:t>
            </a:r>
            <a:r>
              <a:rPr lang="zh-CN" altLang="en-US" sz="1600" dirty="0">
                <a:latin typeface="微软雅黑 Light" panose="020B0502040204020203" pitchFamily="34" charset="-122"/>
                <a:ea typeface="微软雅黑 Light" panose="020B0502040204020203" pitchFamily="34" charset="-122"/>
              </a:rPr>
              <a:t>项。发表论文</a:t>
            </a:r>
            <a:r>
              <a:rPr lang="en-US" altLang="zh-CN" sz="1600" dirty="0">
                <a:latin typeface="微软雅黑 Light" panose="020B0502040204020203" pitchFamily="34" charset="-122"/>
                <a:ea typeface="微软雅黑 Light" panose="020B0502040204020203" pitchFamily="34" charset="-122"/>
              </a:rPr>
              <a:t>90</a:t>
            </a:r>
            <a:r>
              <a:rPr lang="zh-CN" altLang="en-US" sz="1600" dirty="0">
                <a:latin typeface="微软雅黑 Light" panose="020B0502040204020203" pitchFamily="34" charset="-122"/>
                <a:ea typeface="微软雅黑 Light" panose="020B0502040204020203" pitchFamily="34" charset="-122"/>
              </a:rPr>
              <a:t>余篇，成果荣获中国针灸学会科学技术一等奖，“以岭中医药奖”二等奖，南京市自然科学优秀学术论文二等奖等；获得软件著作权</a:t>
            </a:r>
            <a:r>
              <a:rPr lang="en-US" altLang="zh-CN" sz="1600" dirty="0">
                <a:latin typeface="微软雅黑 Light" panose="020B0502040204020203" pitchFamily="34" charset="-122"/>
                <a:ea typeface="微软雅黑 Light" panose="020B0502040204020203" pitchFamily="34" charset="-122"/>
              </a:rPr>
              <a:t>3</a:t>
            </a:r>
            <a:r>
              <a:rPr lang="zh-CN" altLang="en-US" sz="1600" dirty="0">
                <a:latin typeface="微软雅黑 Light" panose="020B0502040204020203" pitchFamily="34" charset="-122"/>
                <a:ea typeface="微软雅黑 Light" panose="020B0502040204020203" pitchFamily="34" charset="-122"/>
              </a:rPr>
              <a:t>项。 </a:t>
            </a:r>
            <a:endParaRPr lang="en-US" altLang="zh-CN" sz="1600" dirty="0">
              <a:latin typeface="微软雅黑 Light" panose="020B0502040204020203" pitchFamily="34" charset="-122"/>
              <a:ea typeface="微软雅黑 Light" panose="020B0502040204020203" pitchFamily="34" charset="-122"/>
            </a:endParaRPr>
          </a:p>
          <a:p>
            <a:pPr>
              <a:lnSpc>
                <a:spcPct val="150000"/>
              </a:lnSpc>
            </a:pPr>
            <a:r>
              <a:rPr lang="zh-CN" altLang="en-US" sz="1600" dirty="0">
                <a:latin typeface="微软雅黑 Light" panose="020B0502040204020203" pitchFamily="34" charset="-122"/>
                <a:ea typeface="微软雅黑 Light" panose="020B0502040204020203" pitchFamily="34" charset="-122"/>
              </a:rPr>
              <a:t>    对学生要求</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热爱本专业，有较强的学习和动手能力，有较好的英语读写能力。本人工作所在地为针药结合教育部重点实验室，能提供良好的研究平台。</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2221" y="651753"/>
            <a:ext cx="8112868" cy="541452"/>
          </a:xfrm>
          <a:prstGeom prst="rect">
            <a:avLst/>
          </a:prstGeom>
          <a:noFill/>
        </p:spPr>
        <p:txBody>
          <a:bodyPr wrap="square" rtlCol="0">
            <a:spAutoFit/>
          </a:bodyPr>
          <a:lstStyle/>
          <a:p>
            <a:endParaRPr lang="zh-CN" altLang="en-US" dirty="0"/>
          </a:p>
        </p:txBody>
      </p:sp>
      <p:sp>
        <p:nvSpPr>
          <p:cNvPr id="5" name="标题 1"/>
          <p:cNvSpPr txBox="1"/>
          <p:nvPr/>
        </p:nvSpPr>
        <p:spPr>
          <a:xfrm>
            <a:off x="358208" y="462124"/>
            <a:ext cx="11244943" cy="65377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1"/>
                </a:solidFill>
                <a:highlight>
                  <a:srgbClr val="008000"/>
                </a:highlight>
              </a:rPr>
              <a:t>105600</a:t>
            </a:r>
            <a:r>
              <a:rPr lang="zh-CN" altLang="en-US" b="1" dirty="0">
                <a:solidFill>
                  <a:schemeClr val="bg1"/>
                </a:solidFill>
                <a:highlight>
                  <a:srgbClr val="008000"/>
                </a:highlight>
              </a:rPr>
              <a:t>中药                             </a:t>
            </a:r>
            <a:r>
              <a:rPr lang="en-US" altLang="zh-CN" sz="2200" b="1" dirty="0">
                <a:solidFill>
                  <a:schemeClr val="bg1"/>
                </a:solidFill>
                <a:highlight>
                  <a:srgbClr val="008000"/>
                </a:highlight>
              </a:rPr>
              <a:t>02</a:t>
            </a:r>
            <a:r>
              <a:rPr lang="zh-CN" altLang="en-US" sz="2200" b="1" dirty="0">
                <a:solidFill>
                  <a:schemeClr val="bg1"/>
                </a:solidFill>
                <a:highlight>
                  <a:srgbClr val="008000"/>
                </a:highlight>
              </a:rPr>
              <a:t>针药结合效应规律及机制的基础与临床研究</a:t>
            </a:r>
            <a:endParaRPr lang="zh-CN" altLang="en-US" sz="2200" b="1" dirty="0">
              <a:solidFill>
                <a:schemeClr val="bg1"/>
              </a:solidFill>
              <a:highlight>
                <a:srgbClr val="008000"/>
              </a:highlight>
            </a:endParaRPr>
          </a:p>
        </p:txBody>
      </p:sp>
      <p:sp>
        <p:nvSpPr>
          <p:cNvPr id="3" name="文本框 1"/>
          <p:cNvSpPr txBox="1"/>
          <p:nvPr/>
        </p:nvSpPr>
        <p:spPr>
          <a:xfrm>
            <a:off x="5048655" y="1489688"/>
            <a:ext cx="6192952" cy="46158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latin typeface="微软雅黑 Light" panose="020B0502040204020203" pitchFamily="34" charset="-122"/>
                <a:ea typeface="微软雅黑 Light" panose="020B0502040204020203" pitchFamily="34" charset="-122"/>
              </a:rPr>
              <a:t>      郝锋</a:t>
            </a:r>
            <a:r>
              <a:rPr lang="zh-CN" altLang="en-US" sz="1600" dirty="0">
                <a:latin typeface="微软雅黑 Light" panose="020B0502040204020203" pitchFamily="34" charset="-122"/>
                <a:ea typeface="微软雅黑 Light" panose="020B0502040204020203" pitchFamily="34" charset="-122"/>
              </a:rPr>
              <a:t>  医学博士，南京中医药大学针推学院副教授，硕士研究生导师，推拿临床教研室主任，江苏省</a:t>
            </a:r>
            <a:r>
              <a:rPr lang="en-US" altLang="zh-CN" sz="1600" dirty="0">
                <a:latin typeface="微软雅黑 Light" panose="020B0502040204020203" pitchFamily="34" charset="-122"/>
                <a:ea typeface="微软雅黑 Light" panose="020B0502040204020203" pitchFamily="34" charset="-122"/>
              </a:rPr>
              <a:t>333</a:t>
            </a:r>
            <a:r>
              <a:rPr lang="zh-CN" altLang="en-US" sz="1600" dirty="0">
                <a:latin typeface="微软雅黑 Light" panose="020B0502040204020203" pitchFamily="34" charset="-122"/>
                <a:ea typeface="微软雅黑 Light" panose="020B0502040204020203" pitchFamily="34" charset="-122"/>
              </a:rPr>
              <a:t>高层次人才，中国针灸学会腧穴分会常务理事，中国针灸学会慢病管理委员会理事、中国针灸学会针推结合专业委员会委员、中国民族医药学会推拿分会理事、筋骨养护分会常务理事。</a:t>
            </a:r>
            <a:r>
              <a:rPr lang="en-US" altLang="zh-CN" sz="1600" dirty="0">
                <a:latin typeface="微软雅黑 Light" panose="020B0502040204020203" pitchFamily="34" charset="-122"/>
                <a:ea typeface="微软雅黑 Light" panose="020B0502040204020203" pitchFamily="34" charset="-122"/>
              </a:rPr>
              <a:t>2018</a:t>
            </a:r>
            <a:r>
              <a:rPr lang="zh-CN" altLang="en-US" sz="1600" dirty="0">
                <a:latin typeface="微软雅黑 Light" panose="020B0502040204020203" pitchFamily="34" charset="-122"/>
                <a:ea typeface="微软雅黑 Light" panose="020B0502040204020203" pitchFamily="34" charset="-122"/>
              </a:rPr>
              <a:t>年全国中医药院校针灸推拿临床技能大赛，获得临床教师组个人全能二等奖及其它奖项。</a:t>
            </a:r>
            <a:endParaRPr lang="en-US" altLang="zh-CN" sz="1600" dirty="0">
              <a:latin typeface="微软雅黑 Light" panose="020B0502040204020203" pitchFamily="34" charset="-122"/>
              <a:ea typeface="微软雅黑 Light" panose="020B0502040204020203" pitchFamily="34" charset="-122"/>
            </a:endParaRPr>
          </a:p>
          <a:p>
            <a:pPr>
              <a:lnSpc>
                <a:spcPct val="150000"/>
              </a:lnSpc>
            </a:pPr>
            <a:r>
              <a:rPr lang="zh-CN" altLang="en-US" sz="1600" b="1" dirty="0">
                <a:latin typeface="微软雅黑 Light" panose="020B0502040204020203" pitchFamily="34" charset="-122"/>
                <a:ea typeface="微软雅黑 Light" panose="020B0502040204020203" pitchFamily="34" charset="-122"/>
              </a:rPr>
              <a:t>      主要从事针灸效应规律及机制的基础与临床研究；推拿手法功法规范化的基础与临床研究。</a:t>
            </a:r>
            <a:r>
              <a:rPr lang="zh-CN" altLang="en-US" sz="1600" dirty="0">
                <a:latin typeface="微软雅黑 Light" panose="020B0502040204020203" pitchFamily="34" charset="-122"/>
                <a:ea typeface="微软雅黑 Light" panose="020B0502040204020203" pitchFamily="34" charset="-122"/>
              </a:rPr>
              <a:t>主持国家自然科学基金面上项目、江苏省高等学校自然科学研究面上项等。临床擅长运用传统推拿手法和整脊手法治疗脊柱相关疾病，骨关节系统、运动系统相关疾病，针药结合治疗消化系统、神经系统、内分泌系统及妇科相关疾病以及推拿治疗婴幼儿咳嗽、腹泻、便秘、遗尿、反复感染等儿科疾病。</a:t>
            </a:r>
            <a:endParaRPr lang="zh-CN" altLang="en-US" sz="1600" dirty="0">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0483" y="1709043"/>
            <a:ext cx="2293051" cy="34399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01</a:t>
            </a:r>
            <a:r>
              <a:rPr lang="zh-CN" altLang="en-US" sz="2200" b="1" dirty="0">
                <a:solidFill>
                  <a:schemeClr val="bg2"/>
                </a:solidFill>
                <a:highlight>
                  <a:srgbClr val="800000"/>
                </a:highlight>
              </a:rPr>
              <a:t>中医养生治未病的基础与临床研究</a:t>
            </a:r>
            <a:endParaRPr lang="zh-CN" altLang="en-US" dirty="0">
              <a:solidFill>
                <a:schemeClr val="bg2"/>
              </a:solidFill>
              <a:highlight>
                <a:srgbClr val="800000"/>
              </a:highlight>
            </a:endParaRPr>
          </a:p>
        </p:txBody>
      </p:sp>
      <p:sp>
        <p:nvSpPr>
          <p:cNvPr id="2" name="文本框 1"/>
          <p:cNvSpPr txBox="1"/>
          <p:nvPr/>
        </p:nvSpPr>
        <p:spPr>
          <a:xfrm>
            <a:off x="4869455" y="1718631"/>
            <a:ext cx="6743424" cy="3912610"/>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顾一煌</a:t>
            </a:r>
            <a:r>
              <a:rPr lang="zh-CN" altLang="en-US"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南京中医药大学教授、博士研究生导师，中华中医药学会养生分会副会长，世界中医药学会中医治未病专委会副会长兼秘书长，世界健康促进会副会长、意大利自然疗法学会名誉会长、意大利罗马大学客座教授。主持和参加了国家级、部省级、厅 局级研究课题多项，发表研究论文 </a:t>
            </a:r>
            <a:r>
              <a:rPr lang="en-US" altLang="zh-CN" sz="1600" dirty="0">
                <a:latin typeface="微软雅黑 Light" panose="020B0502040204020203" pitchFamily="34" charset="-122"/>
                <a:ea typeface="微软雅黑 Light" panose="020B0502040204020203" pitchFamily="34" charset="-122"/>
              </a:rPr>
              <a:t>100 </a:t>
            </a:r>
            <a:r>
              <a:rPr lang="zh-CN" altLang="en-US" sz="1600" dirty="0">
                <a:latin typeface="微软雅黑 Light" panose="020B0502040204020203" pitchFamily="34" charset="-122"/>
                <a:ea typeface="微软雅黑 Light" panose="020B0502040204020203" pitchFamily="34" charset="-122"/>
              </a:rPr>
              <a:t>余篇，主编出版了</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中 医健身学</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盛灿若六十年针灸传薪</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社区中医适宜技术</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中医养生方法技术学</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等多部教材和学术专著。作为主要参加者，获得国家教学成果二等奖、江苏省教学成 果特等奖、江苏省人力资源和保障部先进个人、江苏省教育厅星空杯江苏省高校多媒体教学课件三等奖、江苏省中医药 科技进步奖、南京市自然科学优秀论文奖，江苏省青蓝工程后备学术带头人、省中医药领军人才等。</a:t>
            </a:r>
            <a:endParaRPr lang="zh-CN" altLang="en-US" dirty="0">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1"/>
          <a:stretch>
            <a:fillRect/>
          </a:stretch>
        </p:blipFill>
        <p:spPr>
          <a:xfrm>
            <a:off x="579121" y="1941459"/>
            <a:ext cx="4027896" cy="26966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01</a:t>
            </a:r>
            <a:r>
              <a:rPr lang="zh-CN" altLang="en-US" sz="2200" b="1" dirty="0">
                <a:solidFill>
                  <a:schemeClr val="bg2"/>
                </a:solidFill>
                <a:highlight>
                  <a:srgbClr val="800000"/>
                </a:highlight>
              </a:rPr>
              <a:t>中医养生治未病的基础与临床研究</a:t>
            </a:r>
            <a:endParaRPr lang="zh-CN" altLang="en-US" dirty="0">
              <a:solidFill>
                <a:schemeClr val="bg2"/>
              </a:solidFill>
              <a:highlight>
                <a:srgbClr val="800000"/>
              </a:highlight>
            </a:endParaRPr>
          </a:p>
        </p:txBody>
      </p:sp>
      <p:sp>
        <p:nvSpPr>
          <p:cNvPr id="2" name="文本框 1"/>
          <p:cNvSpPr txBox="1"/>
          <p:nvPr/>
        </p:nvSpPr>
        <p:spPr>
          <a:xfrm>
            <a:off x="3624549" y="1296015"/>
            <a:ext cx="7446018" cy="4574779"/>
          </a:xfrm>
          <a:prstGeom prst="rect">
            <a:avLst/>
          </a:prstGeom>
          <a:noFill/>
        </p:spPr>
        <p:txBody>
          <a:bodyPr wrap="square">
            <a:spAutoFit/>
          </a:bodyPr>
          <a:lstStyle/>
          <a:p>
            <a:pPr indent="355600" algn="just" fontAlgn="base">
              <a:lnSpc>
                <a:spcPct val="150000"/>
              </a:lnSpc>
              <a:buNone/>
            </a:pPr>
            <a:r>
              <a:rPr lang="zh-CN" altLang="zh-CN" sz="2000" b="1" kern="100" dirty="0">
                <a:latin typeface="微软雅黑 Light" panose="020B0502040204020203" pitchFamily="34" charset="-122"/>
                <a:ea typeface="微软雅黑 Light" panose="020B0502040204020203" pitchFamily="34" charset="-122"/>
                <a:cs typeface="Times New Roman" panose="02020603050405020304" pitchFamily="18" charset="0"/>
              </a:rPr>
              <a:t>张浩文</a:t>
            </a:r>
            <a:r>
              <a:rPr lang="en-US" altLang="zh-CN" sz="2000" b="1" kern="100"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1600" kern="100" dirty="0">
                <a:effectLst/>
                <a:latin typeface="微软雅黑 Light" panose="020B0502040204020203" pitchFamily="34" charset="-122"/>
                <a:ea typeface="微软雅黑 Light" panose="020B0502040204020203" pitchFamily="34" charset="-122"/>
              </a:rPr>
              <a:t>医学博士，副教授，硕士生导师。江苏省科协青年科技人才托举工程培养对象。现任南京中医药大学中医养生学教研室、中医治未病教研室主任。兼任江苏省中西医结合学会青年研究委员会副主任委员、世界中医药学会联合会中医治未病专委会副秘书长兼理事、中华中医药学会健康管理分会委员、中华中医药学会养生分会委员、中国中西医结合学会活血化瘀专委会青年委员、江苏省中医养生学会膏方养生分会常务委员、江苏省健康管理学会中医养生专委会常务委员、《中医康复》杂志青年编委等。</a:t>
            </a:r>
            <a:endParaRPr lang="zh-CN" altLang="zh-CN" sz="1600" kern="100" dirty="0">
              <a:effectLst/>
              <a:latin typeface="微软雅黑 Light" panose="020B0502040204020203" pitchFamily="34" charset="-122"/>
              <a:ea typeface="微软雅黑 Light" panose="020B0502040204020203" pitchFamily="34" charset="-122"/>
            </a:endParaRPr>
          </a:p>
          <a:p>
            <a:pPr>
              <a:lnSpc>
                <a:spcPct val="150000"/>
              </a:lnSpc>
              <a:buNone/>
            </a:pP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1600" b="1" dirty="0">
                <a:effectLst/>
                <a:latin typeface="微软雅黑 Light" panose="020B0502040204020203" pitchFamily="34" charset="-122"/>
                <a:ea typeface="微软雅黑 Light" panose="020B0502040204020203" pitchFamily="34" charset="-122"/>
                <a:cs typeface="Times New Roman" panose="02020603050405020304" pitchFamily="18" charset="0"/>
              </a:rPr>
              <a:t>主要从事血管衰老的中医药防治研究。</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主持国家自然科学基金、江苏省自然科学基金及江苏省中医药管理局青年人才项目，参与国家、省部级课题</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10</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项，在国内外期刊发表学术论文</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40</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余篇，参编国家级医学规划教材及相关著作</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8</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部，参与制定江苏省地方标准</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项。获江苏省高等学校劳动教育优秀实践项目一等奖、江苏省中医治未病专题青年演讲比赛一等奖，第五届“以岭中医药奖”。</a:t>
            </a:r>
            <a:r>
              <a:rPr lang="en-US" altLang="zh-CN" sz="1600" b="1" kern="100" dirty="0">
                <a:latin typeface="微软雅黑 Light" panose="020B0502040204020203" pitchFamily="34" charset="-122"/>
                <a:ea typeface="微软雅黑 Light" panose="020B0502040204020203" pitchFamily="34" charset="-122"/>
                <a:cs typeface="Times New Roman" panose="02020603050405020304" pitchFamily="18" charset="0"/>
              </a:rPr>
              <a:t>  </a:t>
            </a:r>
            <a:endParaRPr lang="zh-CN" altLang="zh-CN" sz="1600" kern="1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4782" y="1669403"/>
            <a:ext cx="2461250" cy="3167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800000"/>
                </a:highlight>
              </a:rPr>
              <a:t>100506</a:t>
            </a:r>
            <a:r>
              <a:rPr lang="zh-CN" altLang="en-US" b="1" dirty="0">
                <a:solidFill>
                  <a:schemeClr val="bg2"/>
                </a:solidFill>
                <a:highlight>
                  <a:srgbClr val="800000"/>
                </a:highlight>
              </a:rPr>
              <a:t>中医内科学                    </a:t>
            </a:r>
            <a:r>
              <a:rPr lang="en-US" altLang="zh-CN" sz="2200" b="1" dirty="0">
                <a:solidFill>
                  <a:schemeClr val="bg2"/>
                </a:solidFill>
                <a:highlight>
                  <a:srgbClr val="800000"/>
                </a:highlight>
              </a:rPr>
              <a:t>01</a:t>
            </a:r>
            <a:r>
              <a:rPr lang="zh-CN" altLang="en-US" sz="2200" b="1" dirty="0">
                <a:solidFill>
                  <a:schemeClr val="bg2"/>
                </a:solidFill>
                <a:highlight>
                  <a:srgbClr val="800000"/>
                </a:highlight>
              </a:rPr>
              <a:t>中医养生治未病的基础与临床研究</a:t>
            </a:r>
            <a:endParaRPr lang="zh-CN" altLang="en-US" dirty="0">
              <a:solidFill>
                <a:schemeClr val="bg2"/>
              </a:solidFill>
              <a:highlight>
                <a:srgbClr val="800000"/>
              </a:highligh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5247" y="1645809"/>
            <a:ext cx="2195167" cy="2816022"/>
          </a:xfrm>
          <a:prstGeom prst="rect">
            <a:avLst/>
          </a:prstGeom>
        </p:spPr>
      </p:pic>
      <p:sp>
        <p:nvSpPr>
          <p:cNvPr id="4" name="文本框 3"/>
          <p:cNvSpPr txBox="1"/>
          <p:nvPr/>
        </p:nvSpPr>
        <p:spPr>
          <a:xfrm>
            <a:off x="3308350" y="1296015"/>
            <a:ext cx="7762217" cy="3969385"/>
          </a:xfrm>
          <a:prstGeom prst="rect">
            <a:avLst/>
          </a:prstGeom>
          <a:noFill/>
        </p:spPr>
        <p:txBody>
          <a:bodyPr wrap="square">
            <a:spAutoFit/>
          </a:bodyPr>
          <a:lstStyle/>
          <a:p>
            <a:pPr algn="just">
              <a:lnSpc>
                <a:spcPct val="150000"/>
              </a:lnSpc>
              <a:buNone/>
            </a:pPr>
            <a:r>
              <a:rPr lang="en-US" altLang="zh-CN" sz="24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zh-CN" sz="20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涂玥</a:t>
            </a:r>
            <a:r>
              <a:rPr lang="en-US" altLang="zh-CN" sz="2400" b="1"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  </a:t>
            </a:r>
            <a:r>
              <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医学博士，中医治未病教研室副主任，副教授，美国耶鲁大学访问学者，世界中医药学会联合会中医治未病专委会理事，</a:t>
            </a: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江苏省健康管理学会治未病分会委员</a:t>
            </a:r>
            <a:endPar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gn="just">
              <a:lnSpc>
                <a:spcPct val="150000"/>
              </a:lnSpc>
              <a:buNone/>
            </a:pPr>
            <a:r>
              <a:rPr lang="zh-CN" altLang="en-US"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江苏省中医养生学会肿瘤康复养生专委会常务委员等。</a:t>
            </a:r>
            <a:endParaRPr lang="en-US"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50000"/>
              </a:lnSpc>
              <a:buNone/>
            </a:pPr>
            <a:r>
              <a:rPr lang="en-US" altLang="zh-CN" sz="1600" b="1"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      </a:t>
            </a:r>
            <a:r>
              <a:rPr lang="zh-CN" altLang="zh-CN" sz="1600" b="1"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主要从事中医养生、治未病的教学和科研工作，研究方向为传统中药及其有效成分延缓脏器衰老的作用和机制。</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主持国家自然科学基金项目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2</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项、江苏省自然科学基金项目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2</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项、江苏省高校面上项目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r>
              <a:rPr lang="zh-CN" alt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，中医学学科专科一体化（肾内科）项目</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。在国内外发表学术论文</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70</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余篇。参编全国中医药行业高等教育“十三五”规划教材</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部。曾参与获得中国康复医学会科学技术奖（二等奖）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项、江苏省高等教育学会江苏省高等学校劳动教育优秀实践项目（一等奖）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项、江苏中医药科学技术奖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项、南京中医药科学技术奖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二等奖</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项等。获得软件著作权</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3</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项和实用新型专利</a:t>
            </a:r>
            <a:r>
              <a:rPr lang="en-US"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1</a:t>
            </a:r>
            <a:r>
              <a:rPr lang="zh-CN" alt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rPr>
              <a:t>项。</a:t>
            </a:r>
            <a:endParaRPr lang="zh-CN" altLang="zh-CN" sz="1600" kern="100" dirty="0">
              <a:effectLst/>
              <a:latin typeface="微软雅黑 Light" panose="020B0502040204020203" pitchFamily="34" charset="-122"/>
              <a:ea typeface="微软雅黑 Light" panose="020B0502040204020203" pitchFamily="34" charset="-122"/>
              <a:cs typeface="Times New Roman" panose="020206030504050203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484750" y="1380625"/>
            <a:ext cx="8062823" cy="4667111"/>
          </a:xfrm>
          <a:prstGeom prst="rect">
            <a:avLst/>
          </a:prstGeom>
          <a:noFill/>
        </p:spPr>
        <p:txBody>
          <a:bodyPr wrap="square">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卞尧尧</a:t>
            </a:r>
            <a:r>
              <a:rPr lang="zh-CN" altLang="en-US" sz="2400" b="1"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博士，教授，硕士生导师，南京中医药大学针灸推拿学院</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养生康复学院副院长，教工八支部书记。美国凯斯西储大学医学院访问学者，中华中医药学会中医康复技术传承创新平台常务委员、中国中药协会中医药适宜技术专委会委员、中国残疾人康复协会神经康复专业委员会委员、江苏省中医药学会中医养生康复专委会青年委员。</a:t>
            </a:r>
            <a:endParaRPr lang="en-US" altLang="zh-CN" sz="1600" dirty="0">
              <a:latin typeface="微软雅黑 Light" panose="020B0502040204020203" pitchFamily="34" charset="-122"/>
              <a:ea typeface="微软雅黑 Light" panose="020B0502040204020203" pitchFamily="34" charset="-122"/>
            </a:endParaRPr>
          </a:p>
          <a:p>
            <a:pPr>
              <a:lnSpc>
                <a:spcPct val="150000"/>
              </a:lnSpc>
            </a:pPr>
            <a:r>
              <a:rPr lang="zh-CN" altLang="en-US" sz="1600" dirty="0">
                <a:latin typeface="微软雅黑 Light" panose="020B0502040204020203" pitchFamily="34" charset="-122"/>
                <a:ea typeface="微软雅黑 Light" panose="020B0502040204020203" pitchFamily="34" charset="-122"/>
              </a:rPr>
              <a:t>      </a:t>
            </a:r>
            <a:r>
              <a:rPr lang="zh-CN" altLang="en-US" sz="1600" b="1" dirty="0">
                <a:latin typeface="微软雅黑 Light" panose="020B0502040204020203" pitchFamily="34" charset="-122"/>
                <a:ea typeface="微软雅黑 Light" panose="020B0502040204020203" pitchFamily="34" charset="-122"/>
              </a:rPr>
              <a:t>主要从事中医康复治法方药及效应机制研究。</a:t>
            </a:r>
            <a:r>
              <a:rPr lang="zh-CN" altLang="en-US" sz="1600" dirty="0">
                <a:latin typeface="微软雅黑 Light" panose="020B0502040204020203" pitchFamily="34" charset="-122"/>
                <a:ea typeface="微软雅黑 Light" panose="020B0502040204020203" pitchFamily="34" charset="-122"/>
              </a:rPr>
              <a:t>曾获江苏省“</a:t>
            </a:r>
            <a:r>
              <a:rPr lang="en-US" altLang="zh-CN" sz="1600" dirty="0">
                <a:latin typeface="微软雅黑 Light" panose="020B0502040204020203" pitchFamily="34" charset="-122"/>
                <a:ea typeface="微软雅黑 Light" panose="020B0502040204020203" pitchFamily="34" charset="-122"/>
              </a:rPr>
              <a:t>333</a:t>
            </a:r>
            <a:r>
              <a:rPr lang="zh-CN" altLang="en-US" sz="1600" dirty="0">
                <a:latin typeface="微软雅黑 Light" panose="020B0502040204020203" pitchFamily="34" charset="-122"/>
                <a:ea typeface="微软雅黑 Light" panose="020B0502040204020203" pitchFamily="34" charset="-122"/>
              </a:rPr>
              <a:t>高层次人才培养工程”第三层次培养对象，江苏省“青蓝工程”优秀青年骨干教师，江苏省政府留学基金。主持国家自然科学基金项目，江苏省自然科学基金面上项目，江苏省高校自然科学基金项目，南京中医药大学青年自然科学基金项目。发表作或通讯作者</a:t>
            </a:r>
            <a:r>
              <a:rPr lang="en-US" altLang="zh-CN" sz="1600" dirty="0">
                <a:latin typeface="微软雅黑 Light" panose="020B0502040204020203" pitchFamily="34" charset="-122"/>
                <a:ea typeface="微软雅黑 Light" panose="020B0502040204020203" pitchFamily="34" charset="-122"/>
              </a:rPr>
              <a:t>SCI</a:t>
            </a:r>
            <a:r>
              <a:rPr lang="zh-CN" altLang="en-US" sz="1600" dirty="0">
                <a:latin typeface="微软雅黑 Light" panose="020B0502040204020203" pitchFamily="34" charset="-122"/>
                <a:ea typeface="微软雅黑 Light" panose="020B0502040204020203" pitchFamily="34" charset="-122"/>
              </a:rPr>
              <a:t>论文</a:t>
            </a:r>
            <a:r>
              <a:rPr lang="en-US" altLang="zh-CN" sz="1600" dirty="0">
                <a:latin typeface="微软雅黑 Light" panose="020B0502040204020203" pitchFamily="34" charset="-122"/>
                <a:ea typeface="微软雅黑 Light" panose="020B0502040204020203" pitchFamily="34" charset="-122"/>
              </a:rPr>
              <a:t>20</a:t>
            </a:r>
            <a:r>
              <a:rPr lang="zh-CN" altLang="en-US" sz="1600" dirty="0">
                <a:latin typeface="微软雅黑 Light" panose="020B0502040204020203" pitchFamily="34" charset="-122"/>
                <a:ea typeface="微软雅黑 Light" panose="020B0502040204020203" pitchFamily="34" charset="-122"/>
              </a:rPr>
              <a:t>余篇，</a:t>
            </a:r>
            <a:r>
              <a:rPr lang="en-US" altLang="zh-CN" sz="1600" dirty="0">
                <a:latin typeface="微软雅黑 Light" panose="020B0502040204020203" pitchFamily="34" charset="-122"/>
                <a:ea typeface="微软雅黑 Light" panose="020B0502040204020203" pitchFamily="34" charset="-122"/>
              </a:rPr>
              <a:t>CSCD</a:t>
            </a:r>
            <a:r>
              <a:rPr lang="zh-CN" altLang="en-US" sz="1600" dirty="0">
                <a:latin typeface="微软雅黑 Light" panose="020B0502040204020203" pitchFamily="34" charset="-122"/>
                <a:ea typeface="微软雅黑 Light" panose="020B0502040204020203" pitchFamily="34" charset="-122"/>
              </a:rPr>
              <a:t>论文或中文核心论文十数篇。副主编江苏省高等学校重点教材，主编或副主编论著</a:t>
            </a:r>
            <a:r>
              <a:rPr lang="en-US" altLang="zh-CN" sz="1600" dirty="0">
                <a:latin typeface="微软雅黑 Light" panose="020B0502040204020203" pitchFamily="34" charset="-122"/>
                <a:ea typeface="微软雅黑 Light" panose="020B0502040204020203" pitchFamily="34" charset="-122"/>
              </a:rPr>
              <a:t>6</a:t>
            </a:r>
            <a:r>
              <a:rPr lang="zh-CN" altLang="en-US" sz="1600" dirty="0">
                <a:latin typeface="微软雅黑 Light" panose="020B0502040204020203" pitchFamily="34" charset="-122"/>
                <a:ea typeface="微软雅黑 Light" panose="020B0502040204020203" pitchFamily="34" charset="-122"/>
              </a:rPr>
              <a:t>本，参编论著</a:t>
            </a:r>
            <a:r>
              <a:rPr lang="en-US" altLang="zh-CN" sz="1600" dirty="0">
                <a:latin typeface="微软雅黑 Light" panose="020B0502040204020203" pitchFamily="34" charset="-122"/>
                <a:ea typeface="微软雅黑 Light" panose="020B0502040204020203" pitchFamily="34" charset="-122"/>
              </a:rPr>
              <a:t>8</a:t>
            </a:r>
            <a:r>
              <a:rPr lang="zh-CN" altLang="en-US" sz="1600" dirty="0">
                <a:latin typeface="微软雅黑 Light" panose="020B0502040204020203" pitchFamily="34" charset="-122"/>
                <a:ea typeface="微软雅黑 Light" panose="020B0502040204020203" pitchFamily="34" charset="-122"/>
              </a:rPr>
              <a:t>本。授权专利</a:t>
            </a:r>
            <a:r>
              <a:rPr lang="en-US" altLang="zh-CN" sz="1600" dirty="0">
                <a:latin typeface="微软雅黑 Light" panose="020B0502040204020203" pitchFamily="34" charset="-122"/>
                <a:ea typeface="微软雅黑 Light" panose="020B0502040204020203" pitchFamily="34" charset="-122"/>
              </a:rPr>
              <a:t>5</a:t>
            </a:r>
            <a:r>
              <a:rPr lang="zh-CN" altLang="en-US" sz="1600" dirty="0">
                <a:latin typeface="微软雅黑 Light" panose="020B0502040204020203" pitchFamily="34" charset="-122"/>
                <a:ea typeface="微软雅黑 Light" panose="020B0502040204020203" pitchFamily="34" charset="-122"/>
              </a:rPr>
              <a:t>项。曾获中华中医药学会科学技术奖二等奖</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排名第</a:t>
            </a:r>
            <a:r>
              <a:rPr lang="en-US" altLang="zh-CN" sz="1600" dirty="0">
                <a:latin typeface="微软雅黑 Light" panose="020B0502040204020203" pitchFamily="34" charset="-122"/>
                <a:ea typeface="微软雅黑 Light" panose="020B0502040204020203" pitchFamily="34" charset="-122"/>
              </a:rPr>
              <a:t>3)</a:t>
            </a:r>
            <a:r>
              <a:rPr lang="zh-CN" altLang="en-US" sz="1600" dirty="0">
                <a:latin typeface="微软雅黑 Light" panose="020B0502040204020203" pitchFamily="34" charset="-122"/>
                <a:ea typeface="微软雅黑 Light" panose="020B0502040204020203" pitchFamily="34" charset="-122"/>
              </a:rPr>
              <a:t>，江苏中医药科学技术奖一等奖</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排名第</a:t>
            </a:r>
            <a:r>
              <a:rPr lang="en-US" altLang="zh-CN" sz="1600" dirty="0">
                <a:latin typeface="微软雅黑 Light" panose="020B0502040204020203" pitchFamily="34" charset="-122"/>
                <a:ea typeface="微软雅黑 Light" panose="020B0502040204020203" pitchFamily="34" charset="-122"/>
              </a:rPr>
              <a:t>3)</a:t>
            </a:r>
            <a:r>
              <a:rPr lang="zh-CN" altLang="en-US" sz="1600" dirty="0">
                <a:latin typeface="微软雅黑 Light" panose="020B0502040204020203" pitchFamily="34" charset="-122"/>
                <a:ea typeface="微软雅黑 Light" panose="020B0502040204020203" pitchFamily="34" charset="-122"/>
              </a:rPr>
              <a:t>，中国康复医学会科学技术奖二等奖</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排名第</a:t>
            </a:r>
            <a:r>
              <a:rPr lang="en-US" altLang="zh-CN" sz="1600" dirty="0">
                <a:latin typeface="微软雅黑 Light" panose="020B0502040204020203" pitchFamily="34" charset="-122"/>
                <a:ea typeface="微软雅黑 Light" panose="020B0502040204020203" pitchFamily="34" charset="-122"/>
              </a:rPr>
              <a:t>4)</a:t>
            </a:r>
            <a:r>
              <a:rPr lang="zh-CN" altLang="en-US" sz="1600" dirty="0">
                <a:latin typeface="微软雅黑 Light" panose="020B0502040204020203" pitchFamily="34" charset="-122"/>
                <a:ea typeface="微软雅黑 Light" panose="020B0502040204020203" pitchFamily="34" charset="-122"/>
              </a:rPr>
              <a:t>，以岭中医药奖二等奖。</a:t>
            </a:r>
            <a:endParaRPr lang="en-US" altLang="zh-CN" sz="1600" dirty="0">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1536" y="1736846"/>
            <a:ext cx="2035899" cy="3085890"/>
          </a:xfrm>
          <a:prstGeom prst="rect">
            <a:avLst/>
          </a:prstGeom>
        </p:spPr>
      </p:pic>
      <p:sp>
        <p:nvSpPr>
          <p:cNvPr id="2" name="文本框 1"/>
          <p:cNvSpPr txBox="1"/>
          <p:nvPr/>
        </p:nvSpPr>
        <p:spPr>
          <a:xfrm>
            <a:off x="474345" y="438785"/>
            <a:ext cx="11154410" cy="706755"/>
          </a:xfrm>
          <a:prstGeom prst="rect">
            <a:avLst/>
          </a:prstGeom>
          <a:solidFill>
            <a:schemeClr val="accent5">
              <a:lumMod val="75000"/>
            </a:schemeClr>
          </a:solidFill>
        </p:spPr>
        <p:txBody>
          <a:bodyPr wrap="square" rtlCol="0">
            <a:spAutoFit/>
          </a:bodyPr>
          <a:p>
            <a:r>
              <a:rPr lang="en-US" altLang="zh-CN" sz="4000">
                <a:solidFill>
                  <a:schemeClr val="bg1"/>
                </a:solidFill>
              </a:rPr>
              <a:t>1005Z1</a:t>
            </a:r>
            <a:r>
              <a:rPr lang="zh-CN" altLang="en-US" sz="4000">
                <a:solidFill>
                  <a:schemeClr val="bg1"/>
                </a:solidFill>
              </a:rPr>
              <a:t>中医康复学</a:t>
            </a:r>
            <a:r>
              <a:rPr lang="en-US" altLang="zh-CN">
                <a:solidFill>
                  <a:schemeClr val="bg1"/>
                </a:solidFill>
              </a:rPr>
              <a:t>                                                           </a:t>
            </a:r>
            <a:r>
              <a:rPr lang="en-US" altLang="zh-CN" sz="2000">
                <a:solidFill>
                  <a:schemeClr val="bg1"/>
                </a:solidFill>
              </a:rPr>
              <a:t>01</a:t>
            </a:r>
            <a:r>
              <a:rPr lang="zh-CN" altLang="en-US" sz="2000">
                <a:solidFill>
                  <a:schemeClr val="bg1"/>
                </a:solidFill>
              </a:rPr>
              <a:t>中医康复基础与临床研究</a:t>
            </a:r>
            <a:r>
              <a:rPr lang="en-US" altLang="zh-CN" sz="2000">
                <a:solidFill>
                  <a:schemeClr val="bg1"/>
                </a:solidFill>
              </a:rPr>
              <a:t> </a:t>
            </a:r>
            <a:endParaRPr lang="en-US" altLang="zh-CN" sz="20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1996" y="1766481"/>
            <a:ext cx="3652550" cy="2435033"/>
          </a:xfrm>
          <a:prstGeom prst="rect">
            <a:avLst/>
          </a:prstGeom>
        </p:spPr>
      </p:pic>
      <p:sp>
        <p:nvSpPr>
          <p:cNvPr id="7" name="文本框 6"/>
          <p:cNvSpPr txBox="1"/>
          <p:nvPr/>
        </p:nvSpPr>
        <p:spPr>
          <a:xfrm>
            <a:off x="4627084" y="979715"/>
            <a:ext cx="7252062" cy="5723890"/>
          </a:xfrm>
          <a:prstGeom prst="rect">
            <a:avLst/>
          </a:prstGeom>
          <a:noFill/>
        </p:spPr>
        <p:txBody>
          <a:bodyPr wrap="square">
            <a:spAutoFit/>
          </a:bodyPr>
          <a:lstStyle/>
          <a:p>
            <a:pPr indent="400050" algn="just">
              <a:lnSpc>
                <a:spcPct val="150000"/>
              </a:lnSpc>
            </a:pPr>
            <a:r>
              <a:rPr lang="zh-CN" altLang="zh-CN" sz="2000" b="1" dirty="0">
                <a:latin typeface="微软雅黑 Light" panose="020B0502040204020203" pitchFamily="34" charset="-122"/>
                <a:ea typeface="微软雅黑 Light" panose="020B0502040204020203" pitchFamily="34" charset="-122"/>
              </a:rPr>
              <a:t>倪光夏</a:t>
            </a:r>
            <a:r>
              <a:rPr lang="en-US" altLang="zh-CN" sz="1600" dirty="0">
                <a:latin typeface="微软雅黑 Light" panose="020B0502040204020203" pitchFamily="34" charset="-122"/>
                <a:ea typeface="微软雅黑 Light" panose="020B0502040204020203" pitchFamily="34" charset="-122"/>
              </a:rPr>
              <a:t>  </a:t>
            </a:r>
            <a:r>
              <a:rPr lang="zh-CN" altLang="zh-CN" sz="1600" dirty="0">
                <a:latin typeface="微软雅黑 Light" panose="020B0502040204020203" pitchFamily="34" charset="-122"/>
                <a:ea typeface="微软雅黑 Light" panose="020B0502040204020203" pitchFamily="34" charset="-122"/>
              </a:rPr>
              <a:t>南京中医药大学教授</a:t>
            </a:r>
            <a:r>
              <a:rPr lang="en-US" altLang="zh-CN"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主任医师，博士生导师，</a:t>
            </a:r>
            <a:r>
              <a:rPr lang="zh-CN" altLang="en-US" sz="1600" dirty="0">
                <a:latin typeface="微软雅黑 Light" panose="020B0502040204020203" pitchFamily="34" charset="-122"/>
                <a:ea typeface="微软雅黑 Light" panose="020B0502040204020203" pitchFamily="34" charset="-122"/>
              </a:rPr>
              <a:t>博士后合作导师，</a:t>
            </a:r>
            <a:r>
              <a:rPr lang="zh-CN" altLang="zh-CN" sz="1600" dirty="0">
                <a:latin typeface="微软雅黑 Light" panose="020B0502040204020203" pitchFamily="34" charset="-122"/>
                <a:ea typeface="微软雅黑 Light" panose="020B0502040204020203" pitchFamily="34" charset="-122"/>
              </a:rPr>
              <a:t>江苏省中医药领军人才（首批），</a:t>
            </a:r>
            <a:r>
              <a:rPr lang="zh-CN" altLang="en-US" sz="1600" dirty="0">
                <a:latin typeface="微软雅黑 Light" panose="020B0502040204020203" pitchFamily="34" charset="-122"/>
                <a:ea typeface="微软雅黑 Light" panose="020B0502040204020203" pitchFamily="34" charset="-122"/>
              </a:rPr>
              <a:t>江苏省名中医，</a:t>
            </a:r>
            <a:r>
              <a:rPr lang="zh-CN" altLang="zh-CN" sz="1600" dirty="0">
                <a:latin typeface="微软雅黑 Light" panose="020B0502040204020203" pitchFamily="34" charset="-122"/>
                <a:ea typeface="微软雅黑 Light" panose="020B0502040204020203" pitchFamily="34" charset="-122"/>
              </a:rPr>
              <a:t>国医大师、石学敏院士培养的第一位博士后；南京中医药大学针灸推拿学院·养生康复学院原院长，江苏省第二中医院原副院长兼党委副书记（主持党委工作）。</a:t>
            </a:r>
            <a:endParaRPr lang="zh-CN" altLang="zh-CN" sz="1600" dirty="0">
              <a:latin typeface="微软雅黑 Light" panose="020B0502040204020203" pitchFamily="34" charset="-122"/>
              <a:ea typeface="微软雅黑 Light" panose="020B0502040204020203" pitchFamily="34" charset="-122"/>
            </a:endParaRPr>
          </a:p>
          <a:p>
            <a:pPr indent="400050" algn="just">
              <a:lnSpc>
                <a:spcPct val="150000"/>
              </a:lnSpc>
            </a:pPr>
            <a:r>
              <a:rPr lang="zh-CN" altLang="zh-CN" sz="1600" dirty="0">
                <a:latin typeface="微软雅黑 Light" panose="020B0502040204020203" pitchFamily="34" charset="-122"/>
                <a:ea typeface="微软雅黑 Light" panose="020B0502040204020203" pitchFamily="34" charset="-122"/>
              </a:rPr>
              <a:t>主要学术任职有：</a:t>
            </a:r>
            <a:r>
              <a:rPr lang="zh-CN" altLang="en-US" sz="1600" dirty="0">
                <a:latin typeface="微软雅黑 Light" panose="020B0502040204020203" pitchFamily="34" charset="-122"/>
                <a:ea typeface="微软雅黑 Light" panose="020B0502040204020203" pitchFamily="34" charset="-122"/>
              </a:rPr>
              <a:t>中国针灸学会常务理事、</a:t>
            </a:r>
            <a:r>
              <a:rPr lang="zh-CN" altLang="zh-CN" sz="1600" dirty="0">
                <a:latin typeface="微软雅黑 Light" panose="020B0502040204020203" pitchFamily="34" charset="-122"/>
                <a:ea typeface="微软雅黑 Light" panose="020B0502040204020203" pitchFamily="34" charset="-122"/>
              </a:rPr>
              <a:t>中国针灸学会针灸临床分会主任委员</a:t>
            </a:r>
            <a:r>
              <a:rPr lang="en-US" altLang="zh-CN"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中国针灸学会第三届脑病科学专业委员会主任委员，中国针灸学会针药结合专业委员会副主任委员，中国民族医药学会艾灸分会副会长，江苏省针灸学会副会长兼脑病专业委员会主任委员；国家一流专业—针灸推拿学专业负责人，江苏省重点学科及重点临床专科—针灸学学科带头人。</a:t>
            </a:r>
            <a:endParaRPr lang="zh-CN" altLang="zh-CN" sz="1600" dirty="0">
              <a:latin typeface="微软雅黑 Light" panose="020B0502040204020203" pitchFamily="34" charset="-122"/>
              <a:ea typeface="微软雅黑 Light" panose="020B0502040204020203" pitchFamily="34" charset="-122"/>
            </a:endParaRPr>
          </a:p>
          <a:p>
            <a:pPr>
              <a:lnSpc>
                <a:spcPct val="150000"/>
              </a:lnSpc>
            </a:pPr>
            <a:r>
              <a:rPr lang="en-US" altLang="zh-CN" sz="1600" b="1" dirty="0">
                <a:latin typeface="微软雅黑 Light" panose="020B0502040204020203" pitchFamily="34" charset="-122"/>
                <a:ea typeface="微软雅黑 Light" panose="020B0502040204020203" pitchFamily="34" charset="-122"/>
              </a:rPr>
              <a:t>    </a:t>
            </a:r>
            <a:r>
              <a:rPr lang="zh-CN" altLang="zh-CN" sz="1600" b="1" dirty="0">
                <a:latin typeface="微软雅黑 Light" panose="020B0502040204020203" pitchFamily="34" charset="-122"/>
                <a:ea typeface="微软雅黑 Light" panose="020B0502040204020203" pitchFamily="34" charset="-122"/>
              </a:rPr>
              <a:t>长期从事醒脑开窍针刺</a:t>
            </a:r>
            <a:r>
              <a:rPr lang="en-US" altLang="zh-CN" sz="1600" b="1" dirty="0">
                <a:latin typeface="微软雅黑 Light" panose="020B0502040204020203" pitchFamily="34" charset="-122"/>
                <a:ea typeface="微软雅黑 Light" panose="020B0502040204020203" pitchFamily="34" charset="-122"/>
              </a:rPr>
              <a:t>/</a:t>
            </a:r>
            <a:r>
              <a:rPr lang="zh-CN" altLang="zh-CN" sz="1600" b="1" dirty="0">
                <a:latin typeface="微软雅黑 Light" panose="020B0502040204020203" pitchFamily="34" charset="-122"/>
                <a:ea typeface="微软雅黑 Light" panose="020B0502040204020203" pitchFamily="34" charset="-122"/>
              </a:rPr>
              <a:t>针药结合治疗脑病的临床与实验研究。</a:t>
            </a:r>
            <a:r>
              <a:rPr lang="zh-CN" altLang="zh-CN" sz="1600" dirty="0">
                <a:latin typeface="微软雅黑 Light" panose="020B0502040204020203" pitchFamily="34" charset="-122"/>
                <a:ea typeface="微软雅黑 Light" panose="020B0502040204020203" pitchFamily="34" charset="-122"/>
              </a:rPr>
              <a:t>主持国家课题</a:t>
            </a:r>
            <a:r>
              <a:rPr lang="en-US" altLang="zh-CN" sz="1600" dirty="0">
                <a:latin typeface="微软雅黑 Light" panose="020B0502040204020203" pitchFamily="34" charset="-122"/>
                <a:ea typeface="微软雅黑 Light" panose="020B0502040204020203" pitchFamily="34" charset="-122"/>
              </a:rPr>
              <a:t>5</a:t>
            </a:r>
            <a:r>
              <a:rPr lang="zh-CN" altLang="zh-CN" sz="1600" dirty="0">
                <a:latin typeface="微软雅黑 Light" panose="020B0502040204020203" pitchFamily="34" charset="-122"/>
                <a:ea typeface="微软雅黑 Light" panose="020B0502040204020203" pitchFamily="34" charset="-122"/>
              </a:rPr>
              <a:t>项</a:t>
            </a:r>
            <a:r>
              <a:rPr lang="en-US" altLang="zh-CN"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省、厅级科研课题近二十项，获部省级科技进步一等奖一项，中国针灸学会科学技术奖一等奖一项，国家专利一项，发表相关学术论文一百余篇，主编、副主编编写国家及行业规划教材《针灸学》等</a:t>
            </a:r>
            <a:r>
              <a:rPr lang="en-US" altLang="zh-CN" sz="1600" dirty="0">
                <a:latin typeface="微软雅黑 Light" panose="020B0502040204020203" pitchFamily="34" charset="-122"/>
                <a:ea typeface="微软雅黑 Light" panose="020B0502040204020203" pitchFamily="34" charset="-122"/>
              </a:rPr>
              <a:t>10</a:t>
            </a:r>
            <a:r>
              <a:rPr lang="zh-CN" altLang="zh-CN" sz="1600" dirty="0">
                <a:latin typeface="微软雅黑 Light" panose="020B0502040204020203" pitchFamily="34" charset="-122"/>
                <a:ea typeface="微软雅黑 Light" panose="020B0502040204020203" pitchFamily="34" charset="-122"/>
              </a:rPr>
              <a:t>余部，培养博士、硕士研究生</a:t>
            </a:r>
            <a:r>
              <a:rPr lang="en-US" altLang="zh-CN" sz="1600" dirty="0">
                <a:latin typeface="微软雅黑 Light" panose="020B0502040204020203" pitchFamily="34" charset="-122"/>
                <a:ea typeface="微软雅黑 Light" panose="020B0502040204020203" pitchFamily="34" charset="-122"/>
              </a:rPr>
              <a:t>100</a:t>
            </a:r>
            <a:r>
              <a:rPr lang="zh-CN" altLang="zh-CN" sz="1600" dirty="0">
                <a:latin typeface="微软雅黑 Light" panose="020B0502040204020203" pitchFamily="34" charset="-122"/>
                <a:ea typeface="微软雅黑 Light" panose="020B0502040204020203" pitchFamily="34" charset="-122"/>
              </a:rPr>
              <a:t>余名。多次应邀赴美国、英国、法国、意大利、俄罗斯、澳大利亚、日本、韩国、新加坡、加拿大等国访问和讲学。</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
        <p:nvSpPr>
          <p:cNvPr id="2" name="文本框 1"/>
          <p:cNvSpPr txBox="1"/>
          <p:nvPr/>
        </p:nvSpPr>
        <p:spPr>
          <a:xfrm>
            <a:off x="4263527" y="1674564"/>
            <a:ext cx="7205031" cy="3912610"/>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徐  斌</a:t>
            </a:r>
            <a:r>
              <a:rPr lang="zh-CN" altLang="en-US" sz="2400" b="1"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医学博士，研究员，博土研究生导师，针药结合教育部重点实验室副主任，国家中医药管理局针灸学重点学科带头人、江苏省第二批中医药领军人才。中国针灸学会常务理事，曾任中国针灸学会针灸临床分会主任委员，江苏省针灸学会常务理事。曾获第二届全国百名杰出青年中医，江苏省高校“青蓝工程” 中青年学术带头人、科技创新团队负责人；国家卫生部“十二五、十三五、十四五规划教材针灸推拿专业评审组专家，</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实验针灸学</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主编。全国高等中医药院校研究生第二轮、第三轮规划教材”</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针灸医学导论</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主编。</a:t>
            </a:r>
            <a:endParaRPr lang="en-US" altLang="zh-CN" sz="1600" dirty="0">
              <a:latin typeface="微软雅黑 Light" panose="020B0502040204020203" pitchFamily="34" charset="-122"/>
              <a:ea typeface="微软雅黑 Light" panose="020B0502040204020203" pitchFamily="34" charset="-122"/>
            </a:endParaRPr>
          </a:p>
          <a:p>
            <a:pPr>
              <a:lnSpc>
                <a:spcPct val="150000"/>
              </a:lnSpc>
            </a:pPr>
            <a:r>
              <a:rPr lang="zh-CN" altLang="en-US" sz="1600" b="1" dirty="0">
                <a:latin typeface="微软雅黑 Light" panose="020B0502040204020203" pitchFamily="34" charset="-122"/>
                <a:ea typeface="微软雅黑 Light" panose="020B0502040204020203" pitchFamily="34" charset="-122"/>
              </a:rPr>
              <a:t>    主要从事针灸治疗代谢性疾病、针药结合的研究</a:t>
            </a:r>
            <a:r>
              <a:rPr lang="zh-CN" altLang="en-US" sz="1600" dirty="0">
                <a:latin typeface="微软雅黑 Light" panose="020B0502040204020203" pitchFamily="34" charset="-122"/>
                <a:ea typeface="微软雅黑 Light" panose="020B0502040204020203" pitchFamily="34" charset="-122"/>
              </a:rPr>
              <a:t>。主持国家级科研项目</a:t>
            </a:r>
            <a:r>
              <a:rPr lang="en-US" altLang="zh-CN" sz="1600" dirty="0">
                <a:latin typeface="微软雅黑 Light" panose="020B0502040204020203" pitchFamily="34" charset="-122"/>
                <a:ea typeface="微软雅黑 Light" panose="020B0502040204020203" pitchFamily="34" charset="-122"/>
              </a:rPr>
              <a:t>6</a:t>
            </a:r>
            <a:r>
              <a:rPr lang="zh-CN" altLang="en-US" sz="1600" dirty="0">
                <a:latin typeface="微软雅黑 Light" panose="020B0502040204020203" pitchFamily="34" charset="-122"/>
                <a:ea typeface="微软雅黑 Light" panose="020B0502040204020203" pitchFamily="34" charset="-122"/>
              </a:rPr>
              <a:t>项，发表专业研究论文</a:t>
            </a:r>
            <a:r>
              <a:rPr lang="en-US" altLang="zh-CN" sz="1600" dirty="0">
                <a:latin typeface="微软雅黑 Light" panose="020B0502040204020203" pitchFamily="34" charset="-122"/>
                <a:ea typeface="微软雅黑 Light" panose="020B0502040204020203" pitchFamily="34" charset="-122"/>
              </a:rPr>
              <a:t>290</a:t>
            </a:r>
            <a:r>
              <a:rPr lang="zh-CN" altLang="en-US" sz="1600" dirty="0">
                <a:latin typeface="微软雅黑 Light" panose="020B0502040204020203" pitchFamily="34" charset="-122"/>
                <a:ea typeface="微软雅黑 Light" panose="020B0502040204020203" pitchFamily="34" charset="-122"/>
              </a:rPr>
              <a:t>篇。获得省部级科技进步二等奖</a:t>
            </a:r>
            <a:r>
              <a:rPr lang="en-US" altLang="zh-CN" sz="16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项，其它成果成果奖</a:t>
            </a:r>
            <a:r>
              <a:rPr lang="en-US" altLang="zh-CN" sz="1600" dirty="0">
                <a:latin typeface="微软雅黑 Light" panose="020B0502040204020203" pitchFamily="34" charset="-122"/>
                <a:ea typeface="微软雅黑 Light" panose="020B0502040204020203" pitchFamily="34" charset="-122"/>
              </a:rPr>
              <a:t>3</a:t>
            </a:r>
            <a:r>
              <a:rPr lang="zh-CN" altLang="en-US" sz="1600" dirty="0">
                <a:latin typeface="微软雅黑 Light" panose="020B0502040204020203" pitchFamily="34" charset="-122"/>
                <a:ea typeface="微软雅黑 Light" panose="020B0502040204020203" pitchFamily="34" charset="-122"/>
              </a:rPr>
              <a:t>项。培养研究生</a:t>
            </a:r>
            <a:r>
              <a:rPr lang="en-US" altLang="zh-CN" sz="1600" dirty="0">
                <a:latin typeface="微软雅黑 Light" panose="020B0502040204020203" pitchFamily="34" charset="-122"/>
                <a:ea typeface="微软雅黑 Light" panose="020B0502040204020203" pitchFamily="34" charset="-122"/>
              </a:rPr>
              <a:t>110</a:t>
            </a:r>
            <a:r>
              <a:rPr lang="zh-CN" altLang="en-US" sz="1600" dirty="0">
                <a:latin typeface="微软雅黑 Light" panose="020B0502040204020203" pitchFamily="34" charset="-122"/>
                <a:ea typeface="微软雅黑 Light" panose="020B0502040204020203" pitchFamily="34" charset="-122"/>
              </a:rPr>
              <a:t>余名。</a:t>
            </a:r>
            <a:endParaRPr lang="zh-CN" altLang="en-US" sz="1600" dirty="0">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1089" y="1848022"/>
            <a:ext cx="3486150" cy="2390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en-US" altLang="zh-CN" b="1" dirty="0">
                <a:solidFill>
                  <a:schemeClr val="bg2"/>
                </a:solidFill>
                <a:highlight>
                  <a:srgbClr val="008080"/>
                </a:highlight>
              </a:rPr>
              <a:t>100512</a:t>
            </a:r>
            <a:r>
              <a:rPr lang="zh-CN" altLang="en-US" b="1" dirty="0">
                <a:solidFill>
                  <a:schemeClr val="bg2"/>
                </a:solidFill>
                <a:highlight>
                  <a:srgbClr val="008080"/>
                </a:highlight>
              </a:rPr>
              <a:t>针灸推拿学                </a:t>
            </a:r>
            <a:r>
              <a:rPr lang="en-US" altLang="zh-CN" sz="2200" b="1" dirty="0">
                <a:solidFill>
                  <a:schemeClr val="bg2"/>
                </a:solidFill>
                <a:highlight>
                  <a:srgbClr val="008080"/>
                </a:highlight>
              </a:rPr>
              <a:t>01</a:t>
            </a:r>
            <a:r>
              <a:rPr lang="zh-CN" altLang="en-US" sz="2200" b="1" dirty="0">
                <a:solidFill>
                  <a:schemeClr val="bg2"/>
                </a:solidFill>
                <a:highlight>
                  <a:srgbClr val="008080"/>
                </a:highlight>
              </a:rPr>
              <a:t>针灸效应规律及机制的基础与临床研究</a:t>
            </a:r>
            <a:endParaRPr lang="zh-CN" altLang="en-US" dirty="0">
              <a:solidFill>
                <a:schemeClr val="bg2"/>
              </a:solidFill>
              <a:highlight>
                <a:srgbClr val="008080"/>
              </a:highlight>
            </a:endParaRPr>
          </a:p>
        </p:txBody>
      </p:sp>
      <p:sp>
        <p:nvSpPr>
          <p:cNvPr id="4" name="文本框 3"/>
          <p:cNvSpPr txBox="1"/>
          <p:nvPr/>
        </p:nvSpPr>
        <p:spPr>
          <a:xfrm>
            <a:off x="4869455" y="1718631"/>
            <a:ext cx="6743424" cy="3912610"/>
          </a:xfrm>
          <a:prstGeom prst="rect">
            <a:avLst/>
          </a:prstGeom>
          <a:noFill/>
        </p:spPr>
        <p:txBody>
          <a:bodyPr wrap="square" rtlCol="0">
            <a:spAutoFit/>
          </a:bodyPr>
          <a:lstStyle/>
          <a:p>
            <a:pPr>
              <a:lnSpc>
                <a:spcPct val="150000"/>
              </a:lnSpc>
            </a:pPr>
            <a:r>
              <a:rPr lang="zh-CN" altLang="en-US" sz="24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顾一煌</a:t>
            </a:r>
            <a:r>
              <a:rPr lang="zh-CN" altLang="en-US"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南京中医药大学教授、博士研究生导师，中华中医药学会养生分会副会长，世界中医药学会中医治未病专委会副会长兼秘书长，世界健康促进会副会长、意大利自然疗法学会名誉会长、意大利罗马大学客座教授。主持和参加了国家级、部省级、厅 局级研究课题多项，发表研究论文 </a:t>
            </a:r>
            <a:r>
              <a:rPr lang="en-US" altLang="zh-CN" sz="1600" dirty="0">
                <a:latin typeface="微软雅黑 Light" panose="020B0502040204020203" pitchFamily="34" charset="-122"/>
                <a:ea typeface="微软雅黑 Light" panose="020B0502040204020203" pitchFamily="34" charset="-122"/>
              </a:rPr>
              <a:t>100 </a:t>
            </a:r>
            <a:r>
              <a:rPr lang="zh-CN" altLang="en-US" sz="1600" dirty="0">
                <a:latin typeface="微软雅黑 Light" panose="020B0502040204020203" pitchFamily="34" charset="-122"/>
                <a:ea typeface="微软雅黑 Light" panose="020B0502040204020203" pitchFamily="34" charset="-122"/>
              </a:rPr>
              <a:t>余篇，主编出版了</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中 医健身学</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盛灿若六十年针灸传薪</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社区中医适宜技术</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中医养生方法技术学</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等多部教材和学术专著。作为主要参加者，获得国家教学成果二等奖、江苏省教学成 果特等奖、江苏省人力资源和保障部先进个人、江苏省教育厅星空杯江苏省高校多媒体教学课件三等奖、江苏省中医药 科技进步奖、南京市自然科学优秀论文奖，江苏省青蓝工程后备学术带头人、省中医药领军人才等。</a:t>
            </a:r>
            <a:endParaRPr lang="zh-CN" altLang="en-US" dirty="0">
              <a:latin typeface="微软雅黑 Light" panose="020B0502040204020203" pitchFamily="34" charset="-122"/>
              <a:ea typeface="微软雅黑 Light" panose="020B0502040204020203" pitchFamily="34" charset="-122"/>
            </a:endParaRPr>
          </a:p>
        </p:txBody>
      </p:sp>
      <p:pic>
        <p:nvPicPr>
          <p:cNvPr id="6" name="图片 5"/>
          <p:cNvPicPr>
            <a:picLocks noChangeAspect="1"/>
          </p:cNvPicPr>
          <p:nvPr/>
        </p:nvPicPr>
        <p:blipFill>
          <a:blip r:embed="rId1"/>
          <a:stretch>
            <a:fillRect/>
          </a:stretch>
        </p:blipFill>
        <p:spPr>
          <a:xfrm>
            <a:off x="579121" y="1941459"/>
            <a:ext cx="4027896" cy="2696642"/>
          </a:xfrm>
          <a:prstGeom prst="rect">
            <a:avLst/>
          </a:prstGeom>
        </p:spPr>
      </p:pic>
    </p:spTree>
  </p:cSld>
  <p:clrMapOvr>
    <a:masterClrMapping/>
  </p:clrMapOvr>
</p:sld>
</file>

<file path=ppt/tags/tag1.xml><?xml version="1.0" encoding="utf-8"?>
<p:tagLst xmlns:p="http://schemas.openxmlformats.org/presentationml/2006/main">
  <p:tag name="KSO_DOCER_RESOURCE_TRACE_INFO" val="{&quot;id&quot;:&quot;25001075&quot;,&quot;origin&quot;:0,&quot;type&quot;:&quot;wordart&quot;,&quot;user&quot;:&quot;580762603&quot;}"/>
</p:tagLst>
</file>

<file path=ppt/tags/tag2.xml><?xml version="1.0" encoding="utf-8"?>
<p:tagLst xmlns:p="http://schemas.openxmlformats.org/presentationml/2006/main">
  <p:tag name="KSO_DOCER_RESOURCE_TRACE_INFO" val="{&quot;id&quot;:&quot;25001075&quot;,&quot;origin&quot;:0,&quot;type&quot;:&quot;wordart&quot;,&quot;user&quot;:&quot;580762603&quot;}"/>
</p:tagLst>
</file>

<file path=ppt/tags/tag3.xml><?xml version="1.0" encoding="utf-8"?>
<p:tagLst xmlns:p="http://schemas.openxmlformats.org/presentationml/2006/main">
  <p:tag name="KSO_DOCER_RESOURCE_TRACE_INFO" val="{&quot;id&quot;:&quot;25001075&quot;,&quot;origin&quot;:0,&quot;type&quot;:&quot;wordart&quot;,&quot;user&quot;:&quot;580762603&quot;}"/>
</p:tagLst>
</file>

<file path=ppt/tags/tag4.xml><?xml version="1.0" encoding="utf-8"?>
<p:tagLst xmlns:p="http://schemas.openxmlformats.org/presentationml/2006/main">
  <p:tag name="resource_record_key" val="{&quot;12&quot;:[25001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9877</Words>
  <Application>WPS 演示</Application>
  <PresentationFormat>宽屏</PresentationFormat>
  <Paragraphs>130</Paragraphs>
  <Slides>25</Slides>
  <Notes>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9" baseType="lpstr">
      <vt:lpstr>Arial</vt:lpstr>
      <vt:lpstr>宋体</vt:lpstr>
      <vt:lpstr>Wingdings</vt:lpstr>
      <vt:lpstr>汉仪力量黑简</vt:lpstr>
      <vt:lpstr>微软雅黑 Light</vt:lpstr>
      <vt:lpstr>Times New Roman</vt:lpstr>
      <vt:lpstr>AngsanaUPC</vt:lpstr>
      <vt:lpstr>Leelawadee UI</vt:lpstr>
      <vt:lpstr>微软雅黑</vt:lpstr>
      <vt:lpstr>Arial Unicode MS</vt:lpstr>
      <vt:lpstr>等线 Light</vt:lpstr>
      <vt:lpstr>等线</vt:lpstr>
      <vt:lpstr>Office 主题​​</vt:lpstr>
      <vt:lpstr>Paint.Picture</vt:lpstr>
      <vt:lpstr>研究生导师介绍</vt:lpstr>
      <vt:lpstr>100215康复医学与理疗学                01慢病中西医结合康复研究</vt:lpstr>
      <vt:lpstr>100506中医内科学                    01中医养生治未病的基础与临床研究</vt:lpstr>
      <vt:lpstr>100506中医内科学                    01中医养生治未病的基础与临床研究</vt:lpstr>
      <vt:lpstr>100506中医内科学                    01中医养生治未病的基础与临床研究</vt:lpstr>
      <vt:lpstr>PowerPoint 演示文稿</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100512针灸推拿学                01针灸效应规律及机制的基础与临床研究</vt:lpstr>
      <vt:lpstr>PowerPoint 演示文稿</vt:lpstr>
      <vt:lpstr>100512针灸推拿学                01针灸效应规律及机制的基础与临床研究</vt:lpstr>
      <vt:lpstr>100512针灸推拿学             02推拿手法、功法的规范化的基础与临床研究</vt:lpstr>
      <vt:lpstr>100512针灸推拿学             02推拿手法、功法的规范化的基础与临床研究</vt:lpstr>
      <vt:lpstr>100601中西医结合基础                  01中西结合防治心脑血管疾病</vt:lpstr>
      <vt:lpstr>100601中西医结合基础                  01中西结合防治心脑血管疾病</vt:lpstr>
      <vt:lpstr>100601中西医结合基础                     中西医结合抗肿瘤的机制研究</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研究生导师简介</dc:title>
  <dc:creator>CK</dc:creator>
  <cp:lastModifiedBy>小美好</cp:lastModifiedBy>
  <cp:revision>161</cp:revision>
  <dcterms:created xsi:type="dcterms:W3CDTF">2020-05-29T03:26:00Z</dcterms:created>
  <dcterms:modified xsi:type="dcterms:W3CDTF">2026-04-24T01:34:23Z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B82FA125504F414FB9C3E2F9C9BAC516_12</vt:lpwstr>
  </property>
  <property fmtid="{D5CDD505-2E9C-101B-9397-08002B2CF9AE}" pid="3" name="KSOProductBuildVer">
    <vt:lpwstr>2052-12.1.0.25865</vt:lpwstr>
  </property>
</Properties>
</file>